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93" r:id="rId2"/>
    <p:sldId id="333" r:id="rId3"/>
    <p:sldId id="334" r:id="rId4"/>
    <p:sldId id="335" r:id="rId5"/>
    <p:sldId id="369" r:id="rId6"/>
    <p:sldId id="290" r:id="rId7"/>
    <p:sldId id="370" r:id="rId8"/>
    <p:sldId id="371" r:id="rId9"/>
    <p:sldId id="372" r:id="rId10"/>
    <p:sldId id="373" r:id="rId11"/>
    <p:sldId id="374" r:id="rId12"/>
    <p:sldId id="375" r:id="rId13"/>
    <p:sldId id="376" r:id="rId14"/>
    <p:sldId id="331" r:id="rId15"/>
    <p:sldId id="271" r:id="rId16"/>
    <p:sldId id="272" r:id="rId17"/>
    <p:sldId id="273" r:id="rId18"/>
    <p:sldId id="310" r:id="rId19"/>
    <p:sldId id="381" r:id="rId20"/>
    <p:sldId id="328" r:id="rId21"/>
    <p:sldId id="337" r:id="rId22"/>
    <p:sldId id="345" r:id="rId23"/>
    <p:sldId id="351" r:id="rId24"/>
    <p:sldId id="348" r:id="rId25"/>
    <p:sldId id="349" r:id="rId26"/>
    <p:sldId id="350" r:id="rId27"/>
    <p:sldId id="352" r:id="rId28"/>
    <p:sldId id="354" r:id="rId29"/>
    <p:sldId id="355" r:id="rId30"/>
    <p:sldId id="356" r:id="rId31"/>
    <p:sldId id="357" r:id="rId32"/>
    <p:sldId id="358" r:id="rId33"/>
    <p:sldId id="378" r:id="rId34"/>
    <p:sldId id="382" r:id="rId35"/>
    <p:sldId id="360" r:id="rId36"/>
    <p:sldId id="379" r:id="rId37"/>
    <p:sldId id="380" r:id="rId38"/>
    <p:sldId id="366" r:id="rId39"/>
    <p:sldId id="368" r:id="rId40"/>
  </p:sldIdLst>
  <p:sldSz cx="9144000" cy="6858000" type="screen4x3"/>
  <p:notesSz cx="6794500" cy="99314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Sermeus" initials="J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1297" autoAdjust="0"/>
  </p:normalViewPr>
  <p:slideViewPr>
    <p:cSldViewPr snapToGrid="0">
      <p:cViewPr>
        <p:scale>
          <a:sx n="77" d="100"/>
          <a:sy n="77" d="100"/>
        </p:scale>
        <p:origin x="-93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A8211-7E2F-0E4F-AFB7-991690639AFE}"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nl-NL"/>
        </a:p>
      </dgm:t>
    </dgm:pt>
    <dgm:pt modelId="{A5BA3E8A-D964-E948-9184-B80E9EE803F5}">
      <dgm:prSet/>
      <dgm:spPr/>
      <dgm:t>
        <a:bodyPr/>
        <a:lstStyle/>
        <a:p>
          <a:pPr rtl="0"/>
          <a:r>
            <a:rPr lang="nl-BE" b="1" dirty="0" smtClean="0">
              <a:effectLst/>
              <a:latin typeface="Corbel" pitchFamily="34" charset="0"/>
              <a:ea typeface="Times New Roman"/>
            </a:rPr>
            <a:t>Expliciete aandacht voor </a:t>
          </a:r>
          <a:r>
            <a:rPr lang="nl-BE" b="1" dirty="0" err="1" smtClean="0">
              <a:effectLst/>
              <a:latin typeface="Corbel" pitchFamily="34" charset="0"/>
              <a:ea typeface="Times New Roman"/>
            </a:rPr>
            <a:t>preconcepten</a:t>
          </a:r>
          <a:endParaRPr lang="nl-NL" dirty="0"/>
        </a:p>
      </dgm:t>
    </dgm:pt>
    <dgm:pt modelId="{07CA95E5-DF3E-414E-8E31-3EDE1E2A1977}" type="parTrans" cxnId="{53003271-BE41-6C49-86F9-F6F7A2A1AC17}">
      <dgm:prSet/>
      <dgm:spPr/>
      <dgm:t>
        <a:bodyPr/>
        <a:lstStyle/>
        <a:p>
          <a:endParaRPr lang="nl-NL"/>
        </a:p>
      </dgm:t>
    </dgm:pt>
    <dgm:pt modelId="{C915ED7F-49AB-A54C-A34C-499F0CE946A6}" type="sibTrans" cxnId="{53003271-BE41-6C49-86F9-F6F7A2A1AC17}">
      <dgm:prSet/>
      <dgm:spPr/>
      <dgm:t>
        <a:bodyPr/>
        <a:lstStyle/>
        <a:p>
          <a:endParaRPr lang="nl-NL"/>
        </a:p>
      </dgm:t>
    </dgm:pt>
    <dgm:pt modelId="{21AB1977-3819-DA49-9336-A58316412CE8}">
      <dgm:prSet/>
      <dgm:spPr/>
      <dgm:t>
        <a:bodyPr/>
        <a:lstStyle/>
        <a:p>
          <a:r>
            <a:rPr lang="nl-BE" b="1" smtClean="0">
              <a:latin typeface="Corbel" pitchFamily="34" charset="0"/>
              <a:ea typeface="Times New Roman"/>
            </a:rPr>
            <a:t>Integratie van leerinhouden</a:t>
          </a:r>
          <a:endParaRPr lang="nl-BE" b="1" dirty="0" smtClean="0">
            <a:latin typeface="Corbel" pitchFamily="34" charset="0"/>
            <a:ea typeface="Times New Roman"/>
          </a:endParaRPr>
        </a:p>
      </dgm:t>
    </dgm:pt>
    <dgm:pt modelId="{4FDD62FF-68F9-DD4A-AB03-6E21AA386F94}" type="parTrans" cxnId="{E389FF3F-BAEA-AE43-94AB-C6BCBE78E9BC}">
      <dgm:prSet/>
      <dgm:spPr/>
      <dgm:t>
        <a:bodyPr/>
        <a:lstStyle/>
        <a:p>
          <a:endParaRPr lang="nl-NL"/>
        </a:p>
      </dgm:t>
    </dgm:pt>
    <dgm:pt modelId="{00A1256D-2BFF-1940-AA77-583FA600111E}" type="sibTrans" cxnId="{E389FF3F-BAEA-AE43-94AB-C6BCBE78E9BC}">
      <dgm:prSet/>
      <dgm:spPr/>
      <dgm:t>
        <a:bodyPr/>
        <a:lstStyle/>
        <a:p>
          <a:endParaRPr lang="nl-NL"/>
        </a:p>
      </dgm:t>
    </dgm:pt>
    <dgm:pt modelId="{61B1BD1E-5CC9-6140-8DD6-F577068EAF9D}">
      <dgm:prSet/>
      <dgm:spPr/>
      <dgm:t>
        <a:bodyPr/>
        <a:lstStyle/>
        <a:p>
          <a:r>
            <a:rPr lang="nl-NL" dirty="0" smtClean="0"/>
            <a:t>Dialogische</a:t>
          </a:r>
          <a:r>
            <a:rPr lang="nl-NL" baseline="0" dirty="0" smtClean="0"/>
            <a:t> aanpak</a:t>
          </a:r>
          <a:endParaRPr lang="nl-NL" dirty="0"/>
        </a:p>
      </dgm:t>
    </dgm:pt>
    <dgm:pt modelId="{8A2C7978-4126-9B44-9587-E2571A8BEF13}" type="parTrans" cxnId="{AD52C719-22D6-3D43-ACA5-D7ADCB8D5BB5}">
      <dgm:prSet/>
      <dgm:spPr/>
      <dgm:t>
        <a:bodyPr/>
        <a:lstStyle/>
        <a:p>
          <a:endParaRPr lang="nl-NL"/>
        </a:p>
      </dgm:t>
    </dgm:pt>
    <dgm:pt modelId="{C3796645-083B-8D47-B74C-BDF8EB2FE06B}" type="sibTrans" cxnId="{AD52C719-22D6-3D43-ACA5-D7ADCB8D5BB5}">
      <dgm:prSet/>
      <dgm:spPr/>
      <dgm:t>
        <a:bodyPr/>
        <a:lstStyle/>
        <a:p>
          <a:endParaRPr lang="nl-NL"/>
        </a:p>
      </dgm:t>
    </dgm:pt>
    <dgm:pt modelId="{F0ECDA62-3308-6244-8F9A-68307FDE9287}" type="pres">
      <dgm:prSet presAssocID="{281A8211-7E2F-0E4F-AFB7-991690639AFE}" presName="linearFlow" presStyleCnt="0">
        <dgm:presLayoutVars>
          <dgm:dir/>
          <dgm:resizeHandles val="exact"/>
        </dgm:presLayoutVars>
      </dgm:prSet>
      <dgm:spPr/>
      <dgm:t>
        <a:bodyPr/>
        <a:lstStyle/>
        <a:p>
          <a:endParaRPr lang="en-US"/>
        </a:p>
      </dgm:t>
    </dgm:pt>
    <dgm:pt modelId="{0FB25A23-1714-ED43-A735-6BA72C3E2B14}" type="pres">
      <dgm:prSet presAssocID="{A5BA3E8A-D964-E948-9184-B80E9EE803F5}" presName="composite" presStyleCnt="0"/>
      <dgm:spPr/>
      <dgm:t>
        <a:bodyPr/>
        <a:lstStyle/>
        <a:p>
          <a:endParaRPr lang="nl-NL"/>
        </a:p>
      </dgm:t>
    </dgm:pt>
    <dgm:pt modelId="{CD0E3EAD-9721-B841-A325-6DE6CD6497B8}" type="pres">
      <dgm:prSet presAssocID="{A5BA3E8A-D964-E948-9184-B80E9EE803F5}" presName="imgShp" presStyleLbl="fgImgPlace1" presStyleIdx="0" presStyleCnt="3"/>
      <dgm:spPr/>
      <dgm:t>
        <a:bodyPr/>
        <a:lstStyle/>
        <a:p>
          <a:endParaRPr lang="nl-NL"/>
        </a:p>
      </dgm:t>
    </dgm:pt>
    <dgm:pt modelId="{1B420DC7-7748-514A-AD64-7A9FF26278C1}" type="pres">
      <dgm:prSet presAssocID="{A5BA3E8A-D964-E948-9184-B80E9EE803F5}" presName="txShp" presStyleLbl="node1" presStyleIdx="0" presStyleCnt="3">
        <dgm:presLayoutVars>
          <dgm:bulletEnabled val="1"/>
        </dgm:presLayoutVars>
      </dgm:prSet>
      <dgm:spPr/>
      <dgm:t>
        <a:bodyPr/>
        <a:lstStyle/>
        <a:p>
          <a:endParaRPr lang="nl-NL"/>
        </a:p>
      </dgm:t>
    </dgm:pt>
    <dgm:pt modelId="{0925E274-B688-C64D-AF1F-F28F7F49057C}" type="pres">
      <dgm:prSet presAssocID="{C915ED7F-49AB-A54C-A34C-499F0CE946A6}" presName="spacing" presStyleCnt="0"/>
      <dgm:spPr/>
      <dgm:t>
        <a:bodyPr/>
        <a:lstStyle/>
        <a:p>
          <a:endParaRPr lang="nl-NL"/>
        </a:p>
      </dgm:t>
    </dgm:pt>
    <dgm:pt modelId="{E4EA552A-2169-A841-8A7B-EA11EE1A1F7D}" type="pres">
      <dgm:prSet presAssocID="{21AB1977-3819-DA49-9336-A58316412CE8}" presName="composite" presStyleCnt="0"/>
      <dgm:spPr/>
      <dgm:t>
        <a:bodyPr/>
        <a:lstStyle/>
        <a:p>
          <a:endParaRPr lang="nl-NL"/>
        </a:p>
      </dgm:t>
    </dgm:pt>
    <dgm:pt modelId="{797BBD02-B226-694D-BAB5-4E41B76971E5}" type="pres">
      <dgm:prSet presAssocID="{21AB1977-3819-DA49-9336-A58316412CE8}" presName="imgShp" presStyleLbl="fgImgPlace1" presStyleIdx="1" presStyleCnt="3" custLinFactY="16625" custLinFactNeighborX="-1310" custLinFactNeighborY="100000"/>
      <dgm:spPr/>
      <dgm:t>
        <a:bodyPr/>
        <a:lstStyle/>
        <a:p>
          <a:endParaRPr lang="nl-NL"/>
        </a:p>
      </dgm:t>
    </dgm:pt>
    <dgm:pt modelId="{FAB77BC2-A793-A844-9DA0-46438F17BCD7}" type="pres">
      <dgm:prSet presAssocID="{21AB1977-3819-DA49-9336-A58316412CE8}" presName="txShp" presStyleLbl="node1" presStyleIdx="1" presStyleCnt="3" custLinFactY="16625" custLinFactNeighborX="-301" custLinFactNeighborY="100000">
        <dgm:presLayoutVars>
          <dgm:bulletEnabled val="1"/>
        </dgm:presLayoutVars>
      </dgm:prSet>
      <dgm:spPr/>
      <dgm:t>
        <a:bodyPr/>
        <a:lstStyle/>
        <a:p>
          <a:endParaRPr lang="en-US"/>
        </a:p>
      </dgm:t>
    </dgm:pt>
    <dgm:pt modelId="{59214013-2AE6-6341-9A65-EF465E353245}" type="pres">
      <dgm:prSet presAssocID="{00A1256D-2BFF-1940-AA77-583FA600111E}" presName="spacing" presStyleCnt="0"/>
      <dgm:spPr/>
      <dgm:t>
        <a:bodyPr/>
        <a:lstStyle/>
        <a:p>
          <a:endParaRPr lang="nl-NL"/>
        </a:p>
      </dgm:t>
    </dgm:pt>
    <dgm:pt modelId="{C41D865E-AE96-214C-AB93-DCC1247414C4}" type="pres">
      <dgm:prSet presAssocID="{61B1BD1E-5CC9-6140-8DD6-F577068EAF9D}" presName="composite" presStyleCnt="0"/>
      <dgm:spPr/>
      <dgm:t>
        <a:bodyPr/>
        <a:lstStyle/>
        <a:p>
          <a:endParaRPr lang="nl-NL"/>
        </a:p>
      </dgm:t>
    </dgm:pt>
    <dgm:pt modelId="{4734EB8B-5CA6-0141-853B-A522C256F311}" type="pres">
      <dgm:prSet presAssocID="{61B1BD1E-5CC9-6140-8DD6-F577068EAF9D}" presName="imgShp" presStyleLbl="fgImgPlace1" presStyleIdx="2" presStyleCnt="3" custLinFactY="-36282" custLinFactNeighborX="-1310" custLinFactNeighborY="-100000"/>
      <dgm:spPr/>
      <dgm:t>
        <a:bodyPr/>
        <a:lstStyle/>
        <a:p>
          <a:endParaRPr lang="nl-NL"/>
        </a:p>
      </dgm:t>
    </dgm:pt>
    <dgm:pt modelId="{5DCC8D0F-6CE6-F04D-BA3B-E9AFF6569318}" type="pres">
      <dgm:prSet presAssocID="{61B1BD1E-5CC9-6140-8DD6-F577068EAF9D}" presName="txShp" presStyleLbl="node1" presStyleIdx="2" presStyleCnt="3" custLinFactY="-36167" custLinFactNeighborX="1505" custLinFactNeighborY="-100000">
        <dgm:presLayoutVars>
          <dgm:bulletEnabled val="1"/>
        </dgm:presLayoutVars>
      </dgm:prSet>
      <dgm:spPr/>
      <dgm:t>
        <a:bodyPr/>
        <a:lstStyle/>
        <a:p>
          <a:endParaRPr lang="en-US"/>
        </a:p>
      </dgm:t>
    </dgm:pt>
  </dgm:ptLst>
  <dgm:cxnLst>
    <dgm:cxn modelId="{BD7E98F0-2ADD-4B84-B2E1-F2FF7F1F8B47}" type="presOf" srcId="{A5BA3E8A-D964-E948-9184-B80E9EE803F5}" destId="{1B420DC7-7748-514A-AD64-7A9FF26278C1}" srcOrd="0" destOrd="0" presId="urn:microsoft.com/office/officeart/2005/8/layout/vList3"/>
    <dgm:cxn modelId="{53003271-BE41-6C49-86F9-F6F7A2A1AC17}" srcId="{281A8211-7E2F-0E4F-AFB7-991690639AFE}" destId="{A5BA3E8A-D964-E948-9184-B80E9EE803F5}" srcOrd="0" destOrd="0" parTransId="{07CA95E5-DF3E-414E-8E31-3EDE1E2A1977}" sibTransId="{C915ED7F-49AB-A54C-A34C-499F0CE946A6}"/>
    <dgm:cxn modelId="{4315D8BB-3383-4A39-8332-B714ECB0A7CD}" type="presOf" srcId="{281A8211-7E2F-0E4F-AFB7-991690639AFE}" destId="{F0ECDA62-3308-6244-8F9A-68307FDE9287}" srcOrd="0" destOrd="0" presId="urn:microsoft.com/office/officeart/2005/8/layout/vList3"/>
    <dgm:cxn modelId="{AD52C719-22D6-3D43-ACA5-D7ADCB8D5BB5}" srcId="{281A8211-7E2F-0E4F-AFB7-991690639AFE}" destId="{61B1BD1E-5CC9-6140-8DD6-F577068EAF9D}" srcOrd="2" destOrd="0" parTransId="{8A2C7978-4126-9B44-9587-E2571A8BEF13}" sibTransId="{C3796645-083B-8D47-B74C-BDF8EB2FE06B}"/>
    <dgm:cxn modelId="{527D98F5-4ED6-4A71-BD20-DF8964027E07}" type="presOf" srcId="{61B1BD1E-5CC9-6140-8DD6-F577068EAF9D}" destId="{5DCC8D0F-6CE6-F04D-BA3B-E9AFF6569318}" srcOrd="0" destOrd="0" presId="urn:microsoft.com/office/officeart/2005/8/layout/vList3"/>
    <dgm:cxn modelId="{74766EAC-6FF3-4E6C-9B42-33A2E33EA2BF}" type="presOf" srcId="{21AB1977-3819-DA49-9336-A58316412CE8}" destId="{FAB77BC2-A793-A844-9DA0-46438F17BCD7}" srcOrd="0" destOrd="0" presId="urn:microsoft.com/office/officeart/2005/8/layout/vList3"/>
    <dgm:cxn modelId="{E389FF3F-BAEA-AE43-94AB-C6BCBE78E9BC}" srcId="{281A8211-7E2F-0E4F-AFB7-991690639AFE}" destId="{21AB1977-3819-DA49-9336-A58316412CE8}" srcOrd="1" destOrd="0" parTransId="{4FDD62FF-68F9-DD4A-AB03-6E21AA386F94}" sibTransId="{00A1256D-2BFF-1940-AA77-583FA600111E}"/>
    <dgm:cxn modelId="{6483D5A4-BFF6-49D7-B8D5-EC74307818A9}" type="presParOf" srcId="{F0ECDA62-3308-6244-8F9A-68307FDE9287}" destId="{0FB25A23-1714-ED43-A735-6BA72C3E2B14}" srcOrd="0" destOrd="0" presId="urn:microsoft.com/office/officeart/2005/8/layout/vList3"/>
    <dgm:cxn modelId="{C7D51A6E-D76D-4618-B228-54B7264F81CE}" type="presParOf" srcId="{0FB25A23-1714-ED43-A735-6BA72C3E2B14}" destId="{CD0E3EAD-9721-B841-A325-6DE6CD6497B8}" srcOrd="0" destOrd="0" presId="urn:microsoft.com/office/officeart/2005/8/layout/vList3"/>
    <dgm:cxn modelId="{436A9307-D76F-4D87-A3F4-0BE7CF890F42}" type="presParOf" srcId="{0FB25A23-1714-ED43-A735-6BA72C3E2B14}" destId="{1B420DC7-7748-514A-AD64-7A9FF26278C1}" srcOrd="1" destOrd="0" presId="urn:microsoft.com/office/officeart/2005/8/layout/vList3"/>
    <dgm:cxn modelId="{2CE7F3CA-66F6-40DC-BB4B-A72E07649AEF}" type="presParOf" srcId="{F0ECDA62-3308-6244-8F9A-68307FDE9287}" destId="{0925E274-B688-C64D-AF1F-F28F7F49057C}" srcOrd="1" destOrd="0" presId="urn:microsoft.com/office/officeart/2005/8/layout/vList3"/>
    <dgm:cxn modelId="{C142CD0E-4C2F-4394-9478-353DAFF56C40}" type="presParOf" srcId="{F0ECDA62-3308-6244-8F9A-68307FDE9287}" destId="{E4EA552A-2169-A841-8A7B-EA11EE1A1F7D}" srcOrd="2" destOrd="0" presId="urn:microsoft.com/office/officeart/2005/8/layout/vList3"/>
    <dgm:cxn modelId="{6618C24C-2B96-461D-9F4C-5B5787254F6E}" type="presParOf" srcId="{E4EA552A-2169-A841-8A7B-EA11EE1A1F7D}" destId="{797BBD02-B226-694D-BAB5-4E41B76971E5}" srcOrd="0" destOrd="0" presId="urn:microsoft.com/office/officeart/2005/8/layout/vList3"/>
    <dgm:cxn modelId="{39C8B72C-7DD7-4BF6-8B06-6E5343888269}" type="presParOf" srcId="{E4EA552A-2169-A841-8A7B-EA11EE1A1F7D}" destId="{FAB77BC2-A793-A844-9DA0-46438F17BCD7}" srcOrd="1" destOrd="0" presId="urn:microsoft.com/office/officeart/2005/8/layout/vList3"/>
    <dgm:cxn modelId="{3AB519D0-4F87-4AFD-8ECE-F331453859D9}" type="presParOf" srcId="{F0ECDA62-3308-6244-8F9A-68307FDE9287}" destId="{59214013-2AE6-6341-9A65-EF465E353245}" srcOrd="3" destOrd="0" presId="urn:microsoft.com/office/officeart/2005/8/layout/vList3"/>
    <dgm:cxn modelId="{F13D5EB1-95E1-4AA1-BAD6-3C83454C68AF}" type="presParOf" srcId="{F0ECDA62-3308-6244-8F9A-68307FDE9287}" destId="{C41D865E-AE96-214C-AB93-DCC1247414C4}" srcOrd="4" destOrd="0" presId="urn:microsoft.com/office/officeart/2005/8/layout/vList3"/>
    <dgm:cxn modelId="{0980B9EA-8184-4758-AB3C-83E0B1985396}" type="presParOf" srcId="{C41D865E-AE96-214C-AB93-DCC1247414C4}" destId="{4734EB8B-5CA6-0141-853B-A522C256F311}" srcOrd="0" destOrd="0" presId="urn:microsoft.com/office/officeart/2005/8/layout/vList3"/>
    <dgm:cxn modelId="{AD86DE3A-615D-4B58-8D50-1CAF6AD9B8CC}" type="presParOf" srcId="{C41D865E-AE96-214C-AB93-DCC1247414C4}" destId="{5DCC8D0F-6CE6-F04D-BA3B-E9AFF656931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1A8211-7E2F-0E4F-AFB7-991690639AFE}"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nl-NL"/>
        </a:p>
      </dgm:t>
    </dgm:pt>
    <dgm:pt modelId="{A5BA3E8A-D964-E948-9184-B80E9EE803F5}">
      <dgm:prSet/>
      <dgm:spPr/>
      <dgm:t>
        <a:bodyPr/>
        <a:lstStyle/>
        <a:p>
          <a:pPr rtl="0"/>
          <a:r>
            <a:rPr lang="nl-BE" b="1" dirty="0" smtClean="0">
              <a:effectLst/>
              <a:latin typeface="Corbel" pitchFamily="34" charset="0"/>
              <a:ea typeface="Times New Roman"/>
            </a:rPr>
            <a:t>Expliciete aandacht voor </a:t>
          </a:r>
          <a:r>
            <a:rPr lang="nl-BE" b="1" dirty="0" err="1" smtClean="0">
              <a:effectLst/>
              <a:latin typeface="Corbel" pitchFamily="34" charset="0"/>
              <a:ea typeface="Times New Roman"/>
            </a:rPr>
            <a:t>preconcepten</a:t>
          </a:r>
          <a:endParaRPr lang="nl-NL" dirty="0"/>
        </a:p>
      </dgm:t>
    </dgm:pt>
    <dgm:pt modelId="{07CA95E5-DF3E-414E-8E31-3EDE1E2A1977}" type="parTrans" cxnId="{53003271-BE41-6C49-86F9-F6F7A2A1AC17}">
      <dgm:prSet/>
      <dgm:spPr/>
      <dgm:t>
        <a:bodyPr/>
        <a:lstStyle/>
        <a:p>
          <a:endParaRPr lang="nl-NL"/>
        </a:p>
      </dgm:t>
    </dgm:pt>
    <dgm:pt modelId="{C915ED7F-49AB-A54C-A34C-499F0CE946A6}" type="sibTrans" cxnId="{53003271-BE41-6C49-86F9-F6F7A2A1AC17}">
      <dgm:prSet/>
      <dgm:spPr/>
      <dgm:t>
        <a:bodyPr/>
        <a:lstStyle/>
        <a:p>
          <a:endParaRPr lang="nl-NL"/>
        </a:p>
      </dgm:t>
    </dgm:pt>
    <dgm:pt modelId="{21AB1977-3819-DA49-9336-A58316412CE8}">
      <dgm:prSet/>
      <dgm:spPr/>
      <dgm:t>
        <a:bodyPr/>
        <a:lstStyle/>
        <a:p>
          <a:r>
            <a:rPr lang="nl-BE" b="1" smtClean="0">
              <a:latin typeface="Corbel" pitchFamily="34" charset="0"/>
              <a:ea typeface="Times New Roman"/>
            </a:rPr>
            <a:t>Integratie van leerinhouden</a:t>
          </a:r>
          <a:endParaRPr lang="nl-BE" b="1" dirty="0" smtClean="0">
            <a:latin typeface="Corbel" pitchFamily="34" charset="0"/>
            <a:ea typeface="Times New Roman"/>
          </a:endParaRPr>
        </a:p>
      </dgm:t>
    </dgm:pt>
    <dgm:pt modelId="{4FDD62FF-68F9-DD4A-AB03-6E21AA386F94}" type="parTrans" cxnId="{E389FF3F-BAEA-AE43-94AB-C6BCBE78E9BC}">
      <dgm:prSet/>
      <dgm:spPr/>
      <dgm:t>
        <a:bodyPr/>
        <a:lstStyle/>
        <a:p>
          <a:endParaRPr lang="nl-NL"/>
        </a:p>
      </dgm:t>
    </dgm:pt>
    <dgm:pt modelId="{00A1256D-2BFF-1940-AA77-583FA600111E}" type="sibTrans" cxnId="{E389FF3F-BAEA-AE43-94AB-C6BCBE78E9BC}">
      <dgm:prSet/>
      <dgm:spPr/>
      <dgm:t>
        <a:bodyPr/>
        <a:lstStyle/>
        <a:p>
          <a:endParaRPr lang="nl-NL"/>
        </a:p>
      </dgm:t>
    </dgm:pt>
    <dgm:pt modelId="{61B1BD1E-5CC9-6140-8DD6-F577068EAF9D}">
      <dgm:prSet/>
      <dgm:spPr/>
      <dgm:t>
        <a:bodyPr/>
        <a:lstStyle/>
        <a:p>
          <a:r>
            <a:rPr lang="nl-NL" dirty="0" smtClean="0"/>
            <a:t>Dialogische</a:t>
          </a:r>
          <a:r>
            <a:rPr lang="nl-NL" baseline="0" dirty="0" smtClean="0"/>
            <a:t> aanpak</a:t>
          </a:r>
          <a:endParaRPr lang="nl-NL" dirty="0"/>
        </a:p>
      </dgm:t>
    </dgm:pt>
    <dgm:pt modelId="{8A2C7978-4126-9B44-9587-E2571A8BEF13}" type="parTrans" cxnId="{AD52C719-22D6-3D43-ACA5-D7ADCB8D5BB5}">
      <dgm:prSet/>
      <dgm:spPr/>
      <dgm:t>
        <a:bodyPr/>
        <a:lstStyle/>
        <a:p>
          <a:endParaRPr lang="nl-NL"/>
        </a:p>
      </dgm:t>
    </dgm:pt>
    <dgm:pt modelId="{C3796645-083B-8D47-B74C-BDF8EB2FE06B}" type="sibTrans" cxnId="{AD52C719-22D6-3D43-ACA5-D7ADCB8D5BB5}">
      <dgm:prSet/>
      <dgm:spPr/>
      <dgm:t>
        <a:bodyPr/>
        <a:lstStyle/>
        <a:p>
          <a:endParaRPr lang="nl-NL"/>
        </a:p>
      </dgm:t>
    </dgm:pt>
    <dgm:pt modelId="{F0ECDA62-3308-6244-8F9A-68307FDE9287}" type="pres">
      <dgm:prSet presAssocID="{281A8211-7E2F-0E4F-AFB7-991690639AFE}" presName="linearFlow" presStyleCnt="0">
        <dgm:presLayoutVars>
          <dgm:dir/>
          <dgm:resizeHandles val="exact"/>
        </dgm:presLayoutVars>
      </dgm:prSet>
      <dgm:spPr/>
      <dgm:t>
        <a:bodyPr/>
        <a:lstStyle/>
        <a:p>
          <a:endParaRPr lang="en-US"/>
        </a:p>
      </dgm:t>
    </dgm:pt>
    <dgm:pt modelId="{0FB25A23-1714-ED43-A735-6BA72C3E2B14}" type="pres">
      <dgm:prSet presAssocID="{A5BA3E8A-D964-E948-9184-B80E9EE803F5}" presName="composite" presStyleCnt="0"/>
      <dgm:spPr/>
      <dgm:t>
        <a:bodyPr/>
        <a:lstStyle/>
        <a:p>
          <a:endParaRPr lang="nl-NL"/>
        </a:p>
      </dgm:t>
    </dgm:pt>
    <dgm:pt modelId="{CD0E3EAD-9721-B841-A325-6DE6CD6497B8}" type="pres">
      <dgm:prSet presAssocID="{A5BA3E8A-D964-E948-9184-B80E9EE803F5}" presName="imgShp" presStyleLbl="fgImgPlace1" presStyleIdx="0" presStyleCnt="3"/>
      <dgm:spPr/>
      <dgm:t>
        <a:bodyPr/>
        <a:lstStyle/>
        <a:p>
          <a:endParaRPr lang="nl-NL"/>
        </a:p>
      </dgm:t>
    </dgm:pt>
    <dgm:pt modelId="{1B420DC7-7748-514A-AD64-7A9FF26278C1}" type="pres">
      <dgm:prSet presAssocID="{A5BA3E8A-D964-E948-9184-B80E9EE803F5}" presName="txShp" presStyleLbl="node1" presStyleIdx="0" presStyleCnt="3">
        <dgm:presLayoutVars>
          <dgm:bulletEnabled val="1"/>
        </dgm:presLayoutVars>
      </dgm:prSet>
      <dgm:spPr/>
      <dgm:t>
        <a:bodyPr/>
        <a:lstStyle/>
        <a:p>
          <a:endParaRPr lang="nl-NL"/>
        </a:p>
      </dgm:t>
    </dgm:pt>
    <dgm:pt modelId="{0925E274-B688-C64D-AF1F-F28F7F49057C}" type="pres">
      <dgm:prSet presAssocID="{C915ED7F-49AB-A54C-A34C-499F0CE946A6}" presName="spacing" presStyleCnt="0"/>
      <dgm:spPr/>
      <dgm:t>
        <a:bodyPr/>
        <a:lstStyle/>
        <a:p>
          <a:endParaRPr lang="nl-NL"/>
        </a:p>
      </dgm:t>
    </dgm:pt>
    <dgm:pt modelId="{E4EA552A-2169-A841-8A7B-EA11EE1A1F7D}" type="pres">
      <dgm:prSet presAssocID="{21AB1977-3819-DA49-9336-A58316412CE8}" presName="composite" presStyleCnt="0"/>
      <dgm:spPr/>
      <dgm:t>
        <a:bodyPr/>
        <a:lstStyle/>
        <a:p>
          <a:endParaRPr lang="nl-NL"/>
        </a:p>
      </dgm:t>
    </dgm:pt>
    <dgm:pt modelId="{797BBD02-B226-694D-BAB5-4E41B76971E5}" type="pres">
      <dgm:prSet presAssocID="{21AB1977-3819-DA49-9336-A58316412CE8}" presName="imgShp" presStyleLbl="fgImgPlace1" presStyleIdx="1" presStyleCnt="3" custLinFactY="16625" custLinFactNeighborX="-1310" custLinFactNeighborY="100000"/>
      <dgm:spPr/>
      <dgm:t>
        <a:bodyPr/>
        <a:lstStyle/>
        <a:p>
          <a:endParaRPr lang="nl-NL"/>
        </a:p>
      </dgm:t>
    </dgm:pt>
    <dgm:pt modelId="{FAB77BC2-A793-A844-9DA0-46438F17BCD7}" type="pres">
      <dgm:prSet presAssocID="{21AB1977-3819-DA49-9336-A58316412CE8}" presName="txShp" presStyleLbl="node1" presStyleIdx="1" presStyleCnt="3" custLinFactY="16625" custLinFactNeighborX="-301" custLinFactNeighborY="100000">
        <dgm:presLayoutVars>
          <dgm:bulletEnabled val="1"/>
        </dgm:presLayoutVars>
      </dgm:prSet>
      <dgm:spPr/>
      <dgm:t>
        <a:bodyPr/>
        <a:lstStyle/>
        <a:p>
          <a:endParaRPr lang="en-US"/>
        </a:p>
      </dgm:t>
    </dgm:pt>
    <dgm:pt modelId="{59214013-2AE6-6341-9A65-EF465E353245}" type="pres">
      <dgm:prSet presAssocID="{00A1256D-2BFF-1940-AA77-583FA600111E}" presName="spacing" presStyleCnt="0"/>
      <dgm:spPr/>
      <dgm:t>
        <a:bodyPr/>
        <a:lstStyle/>
        <a:p>
          <a:endParaRPr lang="nl-NL"/>
        </a:p>
      </dgm:t>
    </dgm:pt>
    <dgm:pt modelId="{C41D865E-AE96-214C-AB93-DCC1247414C4}" type="pres">
      <dgm:prSet presAssocID="{61B1BD1E-5CC9-6140-8DD6-F577068EAF9D}" presName="composite" presStyleCnt="0"/>
      <dgm:spPr/>
      <dgm:t>
        <a:bodyPr/>
        <a:lstStyle/>
        <a:p>
          <a:endParaRPr lang="nl-NL"/>
        </a:p>
      </dgm:t>
    </dgm:pt>
    <dgm:pt modelId="{4734EB8B-5CA6-0141-853B-A522C256F311}" type="pres">
      <dgm:prSet presAssocID="{61B1BD1E-5CC9-6140-8DD6-F577068EAF9D}" presName="imgShp" presStyleLbl="fgImgPlace1" presStyleIdx="2" presStyleCnt="3" custLinFactY="-36282" custLinFactNeighborX="-1310" custLinFactNeighborY="-100000"/>
      <dgm:spPr/>
      <dgm:t>
        <a:bodyPr/>
        <a:lstStyle/>
        <a:p>
          <a:endParaRPr lang="nl-NL"/>
        </a:p>
      </dgm:t>
    </dgm:pt>
    <dgm:pt modelId="{5DCC8D0F-6CE6-F04D-BA3B-E9AFF6569318}" type="pres">
      <dgm:prSet presAssocID="{61B1BD1E-5CC9-6140-8DD6-F577068EAF9D}" presName="txShp" presStyleLbl="node1" presStyleIdx="2" presStyleCnt="3" custLinFactY="-36167" custLinFactNeighborX="1505" custLinFactNeighborY="-100000">
        <dgm:presLayoutVars>
          <dgm:bulletEnabled val="1"/>
        </dgm:presLayoutVars>
      </dgm:prSet>
      <dgm:spPr/>
      <dgm:t>
        <a:bodyPr/>
        <a:lstStyle/>
        <a:p>
          <a:endParaRPr lang="en-US"/>
        </a:p>
      </dgm:t>
    </dgm:pt>
  </dgm:ptLst>
  <dgm:cxnLst>
    <dgm:cxn modelId="{4574D3AC-2E66-4F37-AE2F-0228F241E4E4}" type="presOf" srcId="{A5BA3E8A-D964-E948-9184-B80E9EE803F5}" destId="{1B420DC7-7748-514A-AD64-7A9FF26278C1}" srcOrd="0" destOrd="0" presId="urn:microsoft.com/office/officeart/2005/8/layout/vList3"/>
    <dgm:cxn modelId="{533AA301-0796-4662-96AF-506E528BA270}" type="presOf" srcId="{21AB1977-3819-DA49-9336-A58316412CE8}" destId="{FAB77BC2-A793-A844-9DA0-46438F17BCD7}" srcOrd="0" destOrd="0" presId="urn:microsoft.com/office/officeart/2005/8/layout/vList3"/>
    <dgm:cxn modelId="{87A74AAD-F4F1-4699-AA72-C23291F06E45}" type="presOf" srcId="{61B1BD1E-5CC9-6140-8DD6-F577068EAF9D}" destId="{5DCC8D0F-6CE6-F04D-BA3B-E9AFF6569318}" srcOrd="0" destOrd="0" presId="urn:microsoft.com/office/officeart/2005/8/layout/vList3"/>
    <dgm:cxn modelId="{53003271-BE41-6C49-86F9-F6F7A2A1AC17}" srcId="{281A8211-7E2F-0E4F-AFB7-991690639AFE}" destId="{A5BA3E8A-D964-E948-9184-B80E9EE803F5}" srcOrd="0" destOrd="0" parTransId="{07CA95E5-DF3E-414E-8E31-3EDE1E2A1977}" sibTransId="{C915ED7F-49AB-A54C-A34C-499F0CE946A6}"/>
    <dgm:cxn modelId="{AD52C719-22D6-3D43-ACA5-D7ADCB8D5BB5}" srcId="{281A8211-7E2F-0E4F-AFB7-991690639AFE}" destId="{61B1BD1E-5CC9-6140-8DD6-F577068EAF9D}" srcOrd="2" destOrd="0" parTransId="{8A2C7978-4126-9B44-9587-E2571A8BEF13}" sibTransId="{C3796645-083B-8D47-B74C-BDF8EB2FE06B}"/>
    <dgm:cxn modelId="{4E955DB9-1D7C-4079-8C94-3391B50BBD23}" type="presOf" srcId="{281A8211-7E2F-0E4F-AFB7-991690639AFE}" destId="{F0ECDA62-3308-6244-8F9A-68307FDE9287}" srcOrd="0" destOrd="0" presId="urn:microsoft.com/office/officeart/2005/8/layout/vList3"/>
    <dgm:cxn modelId="{E389FF3F-BAEA-AE43-94AB-C6BCBE78E9BC}" srcId="{281A8211-7E2F-0E4F-AFB7-991690639AFE}" destId="{21AB1977-3819-DA49-9336-A58316412CE8}" srcOrd="1" destOrd="0" parTransId="{4FDD62FF-68F9-DD4A-AB03-6E21AA386F94}" sibTransId="{00A1256D-2BFF-1940-AA77-583FA600111E}"/>
    <dgm:cxn modelId="{EB492521-4D0F-48AF-9C5E-490AFAAF6296}" type="presParOf" srcId="{F0ECDA62-3308-6244-8F9A-68307FDE9287}" destId="{0FB25A23-1714-ED43-A735-6BA72C3E2B14}" srcOrd="0" destOrd="0" presId="urn:microsoft.com/office/officeart/2005/8/layout/vList3"/>
    <dgm:cxn modelId="{9F1B5598-F793-47E3-B303-B8EB7B6794BB}" type="presParOf" srcId="{0FB25A23-1714-ED43-A735-6BA72C3E2B14}" destId="{CD0E3EAD-9721-B841-A325-6DE6CD6497B8}" srcOrd="0" destOrd="0" presId="urn:microsoft.com/office/officeart/2005/8/layout/vList3"/>
    <dgm:cxn modelId="{08A52B66-3E0A-4DCA-B5CC-885E60F36F71}" type="presParOf" srcId="{0FB25A23-1714-ED43-A735-6BA72C3E2B14}" destId="{1B420DC7-7748-514A-AD64-7A9FF26278C1}" srcOrd="1" destOrd="0" presId="urn:microsoft.com/office/officeart/2005/8/layout/vList3"/>
    <dgm:cxn modelId="{14978602-2009-48D8-8C93-209FF23BCAE8}" type="presParOf" srcId="{F0ECDA62-3308-6244-8F9A-68307FDE9287}" destId="{0925E274-B688-C64D-AF1F-F28F7F49057C}" srcOrd="1" destOrd="0" presId="urn:microsoft.com/office/officeart/2005/8/layout/vList3"/>
    <dgm:cxn modelId="{3EE7F07A-F525-4868-AA85-F997584787E1}" type="presParOf" srcId="{F0ECDA62-3308-6244-8F9A-68307FDE9287}" destId="{E4EA552A-2169-A841-8A7B-EA11EE1A1F7D}" srcOrd="2" destOrd="0" presId="urn:microsoft.com/office/officeart/2005/8/layout/vList3"/>
    <dgm:cxn modelId="{74633DA8-9B15-4017-A4F1-295C1E73A3AD}" type="presParOf" srcId="{E4EA552A-2169-A841-8A7B-EA11EE1A1F7D}" destId="{797BBD02-B226-694D-BAB5-4E41B76971E5}" srcOrd="0" destOrd="0" presId="urn:microsoft.com/office/officeart/2005/8/layout/vList3"/>
    <dgm:cxn modelId="{1441F1E2-433F-4A50-9D04-ECB564F3C23F}" type="presParOf" srcId="{E4EA552A-2169-A841-8A7B-EA11EE1A1F7D}" destId="{FAB77BC2-A793-A844-9DA0-46438F17BCD7}" srcOrd="1" destOrd="0" presId="urn:microsoft.com/office/officeart/2005/8/layout/vList3"/>
    <dgm:cxn modelId="{768E9307-FEBA-458A-8A90-AD2775641371}" type="presParOf" srcId="{F0ECDA62-3308-6244-8F9A-68307FDE9287}" destId="{59214013-2AE6-6341-9A65-EF465E353245}" srcOrd="3" destOrd="0" presId="urn:microsoft.com/office/officeart/2005/8/layout/vList3"/>
    <dgm:cxn modelId="{21604E6D-A014-4A46-8766-3CB7E9D66B0F}" type="presParOf" srcId="{F0ECDA62-3308-6244-8F9A-68307FDE9287}" destId="{C41D865E-AE96-214C-AB93-DCC1247414C4}" srcOrd="4" destOrd="0" presId="urn:microsoft.com/office/officeart/2005/8/layout/vList3"/>
    <dgm:cxn modelId="{DB76D01A-4C4B-4A32-B767-E945239F86B9}" type="presParOf" srcId="{C41D865E-AE96-214C-AB93-DCC1247414C4}" destId="{4734EB8B-5CA6-0141-853B-A522C256F311}" srcOrd="0" destOrd="0" presId="urn:microsoft.com/office/officeart/2005/8/layout/vList3"/>
    <dgm:cxn modelId="{1FBE3DEF-D971-43FA-909A-C93359E0A6E7}" type="presParOf" srcId="{C41D865E-AE96-214C-AB93-DCC1247414C4}" destId="{5DCC8D0F-6CE6-F04D-BA3B-E9AFF656931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1A8211-7E2F-0E4F-AFB7-991690639AFE}" type="doc">
      <dgm:prSet loTypeId="urn:microsoft.com/office/officeart/2005/8/layout/vList3" loCatId="list" qsTypeId="urn:microsoft.com/office/officeart/2005/8/quickstyle/simple4" qsCatId="simple" csTypeId="urn:microsoft.com/office/officeart/2005/8/colors/colorful5" csCatId="colorful" phldr="1"/>
      <dgm:spPr/>
      <dgm:t>
        <a:bodyPr/>
        <a:lstStyle/>
        <a:p>
          <a:endParaRPr lang="nl-NL"/>
        </a:p>
      </dgm:t>
    </dgm:pt>
    <dgm:pt modelId="{A5BA3E8A-D964-E948-9184-B80E9EE803F5}">
      <dgm:prSet/>
      <dgm:spPr/>
      <dgm:t>
        <a:bodyPr/>
        <a:lstStyle/>
        <a:p>
          <a:pPr rtl="0"/>
          <a:r>
            <a:rPr lang="nl-BE" b="1" dirty="0" smtClean="0">
              <a:effectLst/>
              <a:latin typeface="Corbel" pitchFamily="34" charset="0"/>
              <a:ea typeface="Times New Roman"/>
            </a:rPr>
            <a:t>Expliciete aandacht voor </a:t>
          </a:r>
          <a:r>
            <a:rPr lang="nl-BE" b="1" dirty="0" err="1" smtClean="0">
              <a:effectLst/>
              <a:latin typeface="Corbel" pitchFamily="34" charset="0"/>
              <a:ea typeface="Times New Roman"/>
            </a:rPr>
            <a:t>preconcepten</a:t>
          </a:r>
          <a:endParaRPr lang="nl-NL" dirty="0"/>
        </a:p>
      </dgm:t>
    </dgm:pt>
    <dgm:pt modelId="{07CA95E5-DF3E-414E-8E31-3EDE1E2A1977}" type="parTrans" cxnId="{53003271-BE41-6C49-86F9-F6F7A2A1AC17}">
      <dgm:prSet/>
      <dgm:spPr/>
      <dgm:t>
        <a:bodyPr/>
        <a:lstStyle/>
        <a:p>
          <a:endParaRPr lang="nl-NL"/>
        </a:p>
      </dgm:t>
    </dgm:pt>
    <dgm:pt modelId="{C915ED7F-49AB-A54C-A34C-499F0CE946A6}" type="sibTrans" cxnId="{53003271-BE41-6C49-86F9-F6F7A2A1AC17}">
      <dgm:prSet/>
      <dgm:spPr/>
      <dgm:t>
        <a:bodyPr/>
        <a:lstStyle/>
        <a:p>
          <a:endParaRPr lang="nl-NL"/>
        </a:p>
      </dgm:t>
    </dgm:pt>
    <dgm:pt modelId="{21AB1977-3819-DA49-9336-A58316412CE8}">
      <dgm:prSet/>
      <dgm:spPr/>
      <dgm:t>
        <a:bodyPr/>
        <a:lstStyle/>
        <a:p>
          <a:r>
            <a:rPr lang="nl-BE" b="1" smtClean="0">
              <a:latin typeface="Corbel" pitchFamily="34" charset="0"/>
              <a:ea typeface="Times New Roman"/>
            </a:rPr>
            <a:t>Integratie van leerinhouden</a:t>
          </a:r>
          <a:endParaRPr lang="nl-BE" b="1" dirty="0" smtClean="0">
            <a:latin typeface="Corbel" pitchFamily="34" charset="0"/>
            <a:ea typeface="Times New Roman"/>
          </a:endParaRPr>
        </a:p>
      </dgm:t>
    </dgm:pt>
    <dgm:pt modelId="{4FDD62FF-68F9-DD4A-AB03-6E21AA386F94}" type="parTrans" cxnId="{E389FF3F-BAEA-AE43-94AB-C6BCBE78E9BC}">
      <dgm:prSet/>
      <dgm:spPr/>
      <dgm:t>
        <a:bodyPr/>
        <a:lstStyle/>
        <a:p>
          <a:endParaRPr lang="nl-NL"/>
        </a:p>
      </dgm:t>
    </dgm:pt>
    <dgm:pt modelId="{00A1256D-2BFF-1940-AA77-583FA600111E}" type="sibTrans" cxnId="{E389FF3F-BAEA-AE43-94AB-C6BCBE78E9BC}">
      <dgm:prSet/>
      <dgm:spPr/>
      <dgm:t>
        <a:bodyPr/>
        <a:lstStyle/>
        <a:p>
          <a:endParaRPr lang="nl-NL"/>
        </a:p>
      </dgm:t>
    </dgm:pt>
    <dgm:pt modelId="{61B1BD1E-5CC9-6140-8DD6-F577068EAF9D}">
      <dgm:prSet/>
      <dgm:spPr/>
      <dgm:t>
        <a:bodyPr/>
        <a:lstStyle/>
        <a:p>
          <a:r>
            <a:rPr lang="nl-NL" dirty="0" smtClean="0"/>
            <a:t>Dialogische</a:t>
          </a:r>
          <a:r>
            <a:rPr lang="nl-NL" baseline="0" dirty="0" smtClean="0"/>
            <a:t> aanpak</a:t>
          </a:r>
          <a:endParaRPr lang="nl-NL" dirty="0"/>
        </a:p>
      </dgm:t>
    </dgm:pt>
    <dgm:pt modelId="{8A2C7978-4126-9B44-9587-E2571A8BEF13}" type="parTrans" cxnId="{AD52C719-22D6-3D43-ACA5-D7ADCB8D5BB5}">
      <dgm:prSet/>
      <dgm:spPr/>
      <dgm:t>
        <a:bodyPr/>
        <a:lstStyle/>
        <a:p>
          <a:endParaRPr lang="nl-NL"/>
        </a:p>
      </dgm:t>
    </dgm:pt>
    <dgm:pt modelId="{C3796645-083B-8D47-B74C-BDF8EB2FE06B}" type="sibTrans" cxnId="{AD52C719-22D6-3D43-ACA5-D7ADCB8D5BB5}">
      <dgm:prSet/>
      <dgm:spPr/>
      <dgm:t>
        <a:bodyPr/>
        <a:lstStyle/>
        <a:p>
          <a:endParaRPr lang="nl-NL"/>
        </a:p>
      </dgm:t>
    </dgm:pt>
    <dgm:pt modelId="{F0ECDA62-3308-6244-8F9A-68307FDE9287}" type="pres">
      <dgm:prSet presAssocID="{281A8211-7E2F-0E4F-AFB7-991690639AFE}" presName="linearFlow" presStyleCnt="0">
        <dgm:presLayoutVars>
          <dgm:dir/>
          <dgm:resizeHandles val="exact"/>
        </dgm:presLayoutVars>
      </dgm:prSet>
      <dgm:spPr/>
      <dgm:t>
        <a:bodyPr/>
        <a:lstStyle/>
        <a:p>
          <a:endParaRPr lang="en-US"/>
        </a:p>
      </dgm:t>
    </dgm:pt>
    <dgm:pt modelId="{0FB25A23-1714-ED43-A735-6BA72C3E2B14}" type="pres">
      <dgm:prSet presAssocID="{A5BA3E8A-D964-E948-9184-B80E9EE803F5}" presName="composite" presStyleCnt="0"/>
      <dgm:spPr/>
      <dgm:t>
        <a:bodyPr/>
        <a:lstStyle/>
        <a:p>
          <a:endParaRPr lang="nl-NL"/>
        </a:p>
      </dgm:t>
    </dgm:pt>
    <dgm:pt modelId="{CD0E3EAD-9721-B841-A325-6DE6CD6497B8}" type="pres">
      <dgm:prSet presAssocID="{A5BA3E8A-D964-E948-9184-B80E9EE803F5}" presName="imgShp" presStyleLbl="fgImgPlace1" presStyleIdx="0" presStyleCnt="3"/>
      <dgm:spPr/>
      <dgm:t>
        <a:bodyPr/>
        <a:lstStyle/>
        <a:p>
          <a:endParaRPr lang="nl-NL"/>
        </a:p>
      </dgm:t>
    </dgm:pt>
    <dgm:pt modelId="{1B420DC7-7748-514A-AD64-7A9FF26278C1}" type="pres">
      <dgm:prSet presAssocID="{A5BA3E8A-D964-E948-9184-B80E9EE803F5}" presName="txShp" presStyleLbl="node1" presStyleIdx="0" presStyleCnt="3">
        <dgm:presLayoutVars>
          <dgm:bulletEnabled val="1"/>
        </dgm:presLayoutVars>
      </dgm:prSet>
      <dgm:spPr/>
      <dgm:t>
        <a:bodyPr/>
        <a:lstStyle/>
        <a:p>
          <a:endParaRPr lang="nl-NL"/>
        </a:p>
      </dgm:t>
    </dgm:pt>
    <dgm:pt modelId="{0925E274-B688-C64D-AF1F-F28F7F49057C}" type="pres">
      <dgm:prSet presAssocID="{C915ED7F-49AB-A54C-A34C-499F0CE946A6}" presName="spacing" presStyleCnt="0"/>
      <dgm:spPr/>
      <dgm:t>
        <a:bodyPr/>
        <a:lstStyle/>
        <a:p>
          <a:endParaRPr lang="nl-NL"/>
        </a:p>
      </dgm:t>
    </dgm:pt>
    <dgm:pt modelId="{E4EA552A-2169-A841-8A7B-EA11EE1A1F7D}" type="pres">
      <dgm:prSet presAssocID="{21AB1977-3819-DA49-9336-A58316412CE8}" presName="composite" presStyleCnt="0"/>
      <dgm:spPr/>
      <dgm:t>
        <a:bodyPr/>
        <a:lstStyle/>
        <a:p>
          <a:endParaRPr lang="nl-NL"/>
        </a:p>
      </dgm:t>
    </dgm:pt>
    <dgm:pt modelId="{797BBD02-B226-694D-BAB5-4E41B76971E5}" type="pres">
      <dgm:prSet presAssocID="{21AB1977-3819-DA49-9336-A58316412CE8}" presName="imgShp" presStyleLbl="fgImgPlace1" presStyleIdx="1" presStyleCnt="3" custLinFactY="16625" custLinFactNeighborX="-1310" custLinFactNeighborY="100000"/>
      <dgm:spPr/>
      <dgm:t>
        <a:bodyPr/>
        <a:lstStyle/>
        <a:p>
          <a:endParaRPr lang="nl-NL"/>
        </a:p>
      </dgm:t>
    </dgm:pt>
    <dgm:pt modelId="{FAB77BC2-A793-A844-9DA0-46438F17BCD7}" type="pres">
      <dgm:prSet presAssocID="{21AB1977-3819-DA49-9336-A58316412CE8}" presName="txShp" presStyleLbl="node1" presStyleIdx="1" presStyleCnt="3" custLinFactY="16625" custLinFactNeighborX="-301" custLinFactNeighborY="100000">
        <dgm:presLayoutVars>
          <dgm:bulletEnabled val="1"/>
        </dgm:presLayoutVars>
      </dgm:prSet>
      <dgm:spPr/>
      <dgm:t>
        <a:bodyPr/>
        <a:lstStyle/>
        <a:p>
          <a:endParaRPr lang="en-US"/>
        </a:p>
      </dgm:t>
    </dgm:pt>
    <dgm:pt modelId="{59214013-2AE6-6341-9A65-EF465E353245}" type="pres">
      <dgm:prSet presAssocID="{00A1256D-2BFF-1940-AA77-583FA600111E}" presName="spacing" presStyleCnt="0"/>
      <dgm:spPr/>
      <dgm:t>
        <a:bodyPr/>
        <a:lstStyle/>
        <a:p>
          <a:endParaRPr lang="nl-NL"/>
        </a:p>
      </dgm:t>
    </dgm:pt>
    <dgm:pt modelId="{C41D865E-AE96-214C-AB93-DCC1247414C4}" type="pres">
      <dgm:prSet presAssocID="{61B1BD1E-5CC9-6140-8DD6-F577068EAF9D}" presName="composite" presStyleCnt="0"/>
      <dgm:spPr/>
      <dgm:t>
        <a:bodyPr/>
        <a:lstStyle/>
        <a:p>
          <a:endParaRPr lang="nl-NL"/>
        </a:p>
      </dgm:t>
    </dgm:pt>
    <dgm:pt modelId="{4734EB8B-5CA6-0141-853B-A522C256F311}" type="pres">
      <dgm:prSet presAssocID="{61B1BD1E-5CC9-6140-8DD6-F577068EAF9D}" presName="imgShp" presStyleLbl="fgImgPlace1" presStyleIdx="2" presStyleCnt="3" custLinFactY="-36282" custLinFactNeighborX="-1310" custLinFactNeighborY="-100000"/>
      <dgm:spPr/>
      <dgm:t>
        <a:bodyPr/>
        <a:lstStyle/>
        <a:p>
          <a:endParaRPr lang="nl-NL"/>
        </a:p>
      </dgm:t>
    </dgm:pt>
    <dgm:pt modelId="{5DCC8D0F-6CE6-F04D-BA3B-E9AFF6569318}" type="pres">
      <dgm:prSet presAssocID="{61B1BD1E-5CC9-6140-8DD6-F577068EAF9D}" presName="txShp" presStyleLbl="node1" presStyleIdx="2" presStyleCnt="3" custLinFactY="-36167" custLinFactNeighborX="1505" custLinFactNeighborY="-100000">
        <dgm:presLayoutVars>
          <dgm:bulletEnabled val="1"/>
        </dgm:presLayoutVars>
      </dgm:prSet>
      <dgm:spPr/>
      <dgm:t>
        <a:bodyPr/>
        <a:lstStyle/>
        <a:p>
          <a:endParaRPr lang="en-US"/>
        </a:p>
      </dgm:t>
    </dgm:pt>
  </dgm:ptLst>
  <dgm:cxnLst>
    <dgm:cxn modelId="{E389FF3F-BAEA-AE43-94AB-C6BCBE78E9BC}" srcId="{281A8211-7E2F-0E4F-AFB7-991690639AFE}" destId="{21AB1977-3819-DA49-9336-A58316412CE8}" srcOrd="1" destOrd="0" parTransId="{4FDD62FF-68F9-DD4A-AB03-6E21AA386F94}" sibTransId="{00A1256D-2BFF-1940-AA77-583FA600111E}"/>
    <dgm:cxn modelId="{CE97044C-8790-4539-8CDC-6125CDFCE00A}" type="presOf" srcId="{A5BA3E8A-D964-E948-9184-B80E9EE803F5}" destId="{1B420DC7-7748-514A-AD64-7A9FF26278C1}" srcOrd="0" destOrd="0" presId="urn:microsoft.com/office/officeart/2005/8/layout/vList3"/>
    <dgm:cxn modelId="{B8B9AC15-B2AC-4B39-8DC4-5B926D78D15E}" type="presOf" srcId="{21AB1977-3819-DA49-9336-A58316412CE8}" destId="{FAB77BC2-A793-A844-9DA0-46438F17BCD7}" srcOrd="0" destOrd="0" presId="urn:microsoft.com/office/officeart/2005/8/layout/vList3"/>
    <dgm:cxn modelId="{AE399677-8C2D-4A82-AFF9-53C32F6BA3AD}" type="presOf" srcId="{61B1BD1E-5CC9-6140-8DD6-F577068EAF9D}" destId="{5DCC8D0F-6CE6-F04D-BA3B-E9AFF6569318}" srcOrd="0" destOrd="0" presId="urn:microsoft.com/office/officeart/2005/8/layout/vList3"/>
    <dgm:cxn modelId="{AD52C719-22D6-3D43-ACA5-D7ADCB8D5BB5}" srcId="{281A8211-7E2F-0E4F-AFB7-991690639AFE}" destId="{61B1BD1E-5CC9-6140-8DD6-F577068EAF9D}" srcOrd="2" destOrd="0" parTransId="{8A2C7978-4126-9B44-9587-E2571A8BEF13}" sibTransId="{C3796645-083B-8D47-B74C-BDF8EB2FE06B}"/>
    <dgm:cxn modelId="{53003271-BE41-6C49-86F9-F6F7A2A1AC17}" srcId="{281A8211-7E2F-0E4F-AFB7-991690639AFE}" destId="{A5BA3E8A-D964-E948-9184-B80E9EE803F5}" srcOrd="0" destOrd="0" parTransId="{07CA95E5-DF3E-414E-8E31-3EDE1E2A1977}" sibTransId="{C915ED7F-49AB-A54C-A34C-499F0CE946A6}"/>
    <dgm:cxn modelId="{C1B83D6F-6B65-4221-A6BF-56351053C894}" type="presOf" srcId="{281A8211-7E2F-0E4F-AFB7-991690639AFE}" destId="{F0ECDA62-3308-6244-8F9A-68307FDE9287}" srcOrd="0" destOrd="0" presId="urn:microsoft.com/office/officeart/2005/8/layout/vList3"/>
    <dgm:cxn modelId="{2BBFABBD-8D5A-4F48-BA26-20D6C359AA86}" type="presParOf" srcId="{F0ECDA62-3308-6244-8F9A-68307FDE9287}" destId="{0FB25A23-1714-ED43-A735-6BA72C3E2B14}" srcOrd="0" destOrd="0" presId="urn:microsoft.com/office/officeart/2005/8/layout/vList3"/>
    <dgm:cxn modelId="{5DDCAC36-C3AA-4E7F-A2EF-F1F7B4231C11}" type="presParOf" srcId="{0FB25A23-1714-ED43-A735-6BA72C3E2B14}" destId="{CD0E3EAD-9721-B841-A325-6DE6CD6497B8}" srcOrd="0" destOrd="0" presId="urn:microsoft.com/office/officeart/2005/8/layout/vList3"/>
    <dgm:cxn modelId="{691706B3-25E6-46C6-BA68-5A3014205444}" type="presParOf" srcId="{0FB25A23-1714-ED43-A735-6BA72C3E2B14}" destId="{1B420DC7-7748-514A-AD64-7A9FF26278C1}" srcOrd="1" destOrd="0" presId="urn:microsoft.com/office/officeart/2005/8/layout/vList3"/>
    <dgm:cxn modelId="{2FCF241B-1913-4C08-9C7D-48DE88FAA42D}" type="presParOf" srcId="{F0ECDA62-3308-6244-8F9A-68307FDE9287}" destId="{0925E274-B688-C64D-AF1F-F28F7F49057C}" srcOrd="1" destOrd="0" presId="urn:microsoft.com/office/officeart/2005/8/layout/vList3"/>
    <dgm:cxn modelId="{FA5CDD82-204C-44A9-B4F8-CD0A0178F3D8}" type="presParOf" srcId="{F0ECDA62-3308-6244-8F9A-68307FDE9287}" destId="{E4EA552A-2169-A841-8A7B-EA11EE1A1F7D}" srcOrd="2" destOrd="0" presId="urn:microsoft.com/office/officeart/2005/8/layout/vList3"/>
    <dgm:cxn modelId="{023A6563-BD29-4E23-89D0-2733D461A3F2}" type="presParOf" srcId="{E4EA552A-2169-A841-8A7B-EA11EE1A1F7D}" destId="{797BBD02-B226-694D-BAB5-4E41B76971E5}" srcOrd="0" destOrd="0" presId="urn:microsoft.com/office/officeart/2005/8/layout/vList3"/>
    <dgm:cxn modelId="{07D834CF-C29B-42F8-A5C7-8815022AF2A3}" type="presParOf" srcId="{E4EA552A-2169-A841-8A7B-EA11EE1A1F7D}" destId="{FAB77BC2-A793-A844-9DA0-46438F17BCD7}" srcOrd="1" destOrd="0" presId="urn:microsoft.com/office/officeart/2005/8/layout/vList3"/>
    <dgm:cxn modelId="{592E0895-57C8-4819-847D-2DA9F0D65C93}" type="presParOf" srcId="{F0ECDA62-3308-6244-8F9A-68307FDE9287}" destId="{59214013-2AE6-6341-9A65-EF465E353245}" srcOrd="3" destOrd="0" presId="urn:microsoft.com/office/officeart/2005/8/layout/vList3"/>
    <dgm:cxn modelId="{2B269C23-9D8D-49F3-9203-88DCD0F8993E}" type="presParOf" srcId="{F0ECDA62-3308-6244-8F9A-68307FDE9287}" destId="{C41D865E-AE96-214C-AB93-DCC1247414C4}" srcOrd="4" destOrd="0" presId="urn:microsoft.com/office/officeart/2005/8/layout/vList3"/>
    <dgm:cxn modelId="{D84CE9C5-6299-4A03-934A-D3FD5C8F1B76}" type="presParOf" srcId="{C41D865E-AE96-214C-AB93-DCC1247414C4}" destId="{4734EB8B-5CA6-0141-853B-A522C256F311}" srcOrd="0" destOrd="0" presId="urn:microsoft.com/office/officeart/2005/8/layout/vList3"/>
    <dgm:cxn modelId="{E911FE54-5EBA-44E1-AFE7-853043C56FFD}" type="presParOf" srcId="{C41D865E-AE96-214C-AB93-DCC1247414C4}" destId="{5DCC8D0F-6CE6-F04D-BA3B-E9AFF656931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20DC7-7748-514A-AD64-7A9FF26278C1}">
      <dsp:nvSpPr>
        <dsp:cNvPr id="0" name=""/>
        <dsp:cNvSpPr/>
      </dsp:nvSpPr>
      <dsp:spPr>
        <a:xfrm rot="10800000">
          <a:off x="1269588" y="1083"/>
          <a:ext cx="4104513" cy="94297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rtl="0">
            <a:lnSpc>
              <a:spcPct val="90000"/>
            </a:lnSpc>
            <a:spcBef>
              <a:spcPct val="0"/>
            </a:spcBef>
            <a:spcAft>
              <a:spcPct val="35000"/>
            </a:spcAft>
          </a:pPr>
          <a:r>
            <a:rPr lang="nl-BE" sz="2600" b="1" kern="1200" dirty="0" smtClean="0">
              <a:effectLst/>
              <a:latin typeface="Corbel" pitchFamily="34" charset="0"/>
              <a:ea typeface="Times New Roman"/>
            </a:rPr>
            <a:t>Expliciete aandacht voor </a:t>
          </a:r>
          <a:r>
            <a:rPr lang="nl-BE" sz="2600" b="1" kern="1200" dirty="0" err="1" smtClean="0">
              <a:effectLst/>
              <a:latin typeface="Corbel" pitchFamily="34" charset="0"/>
              <a:ea typeface="Times New Roman"/>
            </a:rPr>
            <a:t>preconcepten</a:t>
          </a:r>
          <a:endParaRPr lang="nl-NL" sz="2600" kern="1200" dirty="0"/>
        </a:p>
      </dsp:txBody>
      <dsp:txXfrm rot="10800000">
        <a:off x="1505332" y="1083"/>
        <a:ext cx="3868769" cy="942978"/>
      </dsp:txXfrm>
    </dsp:sp>
    <dsp:sp modelId="{CD0E3EAD-9721-B841-A325-6DE6CD6497B8}">
      <dsp:nvSpPr>
        <dsp:cNvPr id="0" name=""/>
        <dsp:cNvSpPr/>
      </dsp:nvSpPr>
      <dsp:spPr>
        <a:xfrm>
          <a:off x="798098" y="1083"/>
          <a:ext cx="942978" cy="942978"/>
        </a:xfrm>
        <a:prstGeom prst="ellipse">
          <a:avLst/>
        </a:prstGeom>
        <a:solidFill>
          <a:schemeClr val="accent5">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B77BC2-A793-A844-9DA0-46438F17BCD7}">
      <dsp:nvSpPr>
        <dsp:cNvPr id="0" name=""/>
        <dsp:cNvSpPr/>
      </dsp:nvSpPr>
      <dsp:spPr>
        <a:xfrm rot="10800000">
          <a:off x="1257233" y="2325296"/>
          <a:ext cx="4104513" cy="942978"/>
        </a:xfrm>
        <a:prstGeom prst="homePlat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BE" sz="2600" b="1" kern="1200" smtClean="0">
              <a:latin typeface="Corbel" pitchFamily="34" charset="0"/>
              <a:ea typeface="Times New Roman"/>
            </a:rPr>
            <a:t>Integratie van leerinhouden</a:t>
          </a:r>
          <a:endParaRPr lang="nl-BE" sz="2600" b="1" kern="1200" dirty="0" smtClean="0">
            <a:latin typeface="Corbel" pitchFamily="34" charset="0"/>
            <a:ea typeface="Times New Roman"/>
          </a:endParaRPr>
        </a:p>
      </dsp:txBody>
      <dsp:txXfrm rot="10800000">
        <a:off x="1492977" y="2325296"/>
        <a:ext cx="3868769" cy="942978"/>
      </dsp:txXfrm>
    </dsp:sp>
    <dsp:sp modelId="{797BBD02-B226-694D-BAB5-4E41B76971E5}">
      <dsp:nvSpPr>
        <dsp:cNvPr id="0" name=""/>
        <dsp:cNvSpPr/>
      </dsp:nvSpPr>
      <dsp:spPr>
        <a:xfrm>
          <a:off x="785745" y="2325296"/>
          <a:ext cx="942978" cy="942978"/>
        </a:xfrm>
        <a:prstGeom prst="ellipse">
          <a:avLst/>
        </a:prstGeom>
        <a:solidFill>
          <a:schemeClr val="accent5">
            <a:tint val="50000"/>
            <a:hueOff val="-3694485"/>
            <a:satOff val="-6499"/>
            <a:lumOff val="-836"/>
            <a:alphaOff val="0"/>
          </a:schemeClr>
        </a:solidFill>
        <a:ln>
          <a:noFill/>
        </a:ln>
        <a:effectLst/>
      </dsp:spPr>
      <dsp:style>
        <a:lnRef idx="0">
          <a:scrgbClr r="0" g="0" b="0"/>
        </a:lnRef>
        <a:fillRef idx="1">
          <a:scrgbClr r="0" g="0" b="0"/>
        </a:fillRef>
        <a:effectRef idx="2">
          <a:scrgbClr r="0" g="0" b="0"/>
        </a:effectRef>
        <a:fontRef idx="minor"/>
      </dsp:style>
    </dsp:sp>
    <dsp:sp modelId="{5DCC8D0F-6CE6-F04D-BA3B-E9AFF6569318}">
      <dsp:nvSpPr>
        <dsp:cNvPr id="0" name=""/>
        <dsp:cNvSpPr/>
      </dsp:nvSpPr>
      <dsp:spPr>
        <a:xfrm rot="10800000">
          <a:off x="1331361" y="1165987"/>
          <a:ext cx="4104513" cy="942978"/>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NL" sz="2600" kern="1200" dirty="0" smtClean="0"/>
            <a:t>Dialogische</a:t>
          </a:r>
          <a:r>
            <a:rPr lang="nl-NL" sz="2600" kern="1200" baseline="0" dirty="0" smtClean="0"/>
            <a:t> aanpak</a:t>
          </a:r>
          <a:endParaRPr lang="nl-NL" sz="2600" kern="1200" dirty="0"/>
        </a:p>
      </dsp:txBody>
      <dsp:txXfrm rot="10800000">
        <a:off x="1567105" y="1165987"/>
        <a:ext cx="3868769" cy="942978"/>
      </dsp:txXfrm>
    </dsp:sp>
    <dsp:sp modelId="{4734EB8B-5CA6-0141-853B-A522C256F311}">
      <dsp:nvSpPr>
        <dsp:cNvPr id="0" name=""/>
        <dsp:cNvSpPr/>
      </dsp:nvSpPr>
      <dsp:spPr>
        <a:xfrm>
          <a:off x="785745" y="1164902"/>
          <a:ext cx="942978" cy="942978"/>
        </a:xfrm>
        <a:prstGeom prst="ellipse">
          <a:avLst/>
        </a:prstGeom>
        <a:solidFill>
          <a:schemeClr val="accent5">
            <a:tint val="50000"/>
            <a:hueOff val="-7388970"/>
            <a:satOff val="-12997"/>
            <a:lumOff val="-1672"/>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20DC7-7748-514A-AD64-7A9FF26278C1}">
      <dsp:nvSpPr>
        <dsp:cNvPr id="0" name=""/>
        <dsp:cNvSpPr/>
      </dsp:nvSpPr>
      <dsp:spPr>
        <a:xfrm rot="10800000">
          <a:off x="1269588" y="1083"/>
          <a:ext cx="4104513" cy="94297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rtl="0">
            <a:lnSpc>
              <a:spcPct val="90000"/>
            </a:lnSpc>
            <a:spcBef>
              <a:spcPct val="0"/>
            </a:spcBef>
            <a:spcAft>
              <a:spcPct val="35000"/>
            </a:spcAft>
          </a:pPr>
          <a:r>
            <a:rPr lang="nl-BE" sz="2600" b="1" kern="1200" dirty="0" smtClean="0">
              <a:effectLst/>
              <a:latin typeface="Corbel" pitchFamily="34" charset="0"/>
              <a:ea typeface="Times New Roman"/>
            </a:rPr>
            <a:t>Expliciete aandacht voor </a:t>
          </a:r>
          <a:r>
            <a:rPr lang="nl-BE" sz="2600" b="1" kern="1200" dirty="0" err="1" smtClean="0">
              <a:effectLst/>
              <a:latin typeface="Corbel" pitchFamily="34" charset="0"/>
              <a:ea typeface="Times New Roman"/>
            </a:rPr>
            <a:t>preconcepten</a:t>
          </a:r>
          <a:endParaRPr lang="nl-NL" sz="2600" kern="1200" dirty="0"/>
        </a:p>
      </dsp:txBody>
      <dsp:txXfrm rot="10800000">
        <a:off x="1505332" y="1083"/>
        <a:ext cx="3868769" cy="942978"/>
      </dsp:txXfrm>
    </dsp:sp>
    <dsp:sp modelId="{CD0E3EAD-9721-B841-A325-6DE6CD6497B8}">
      <dsp:nvSpPr>
        <dsp:cNvPr id="0" name=""/>
        <dsp:cNvSpPr/>
      </dsp:nvSpPr>
      <dsp:spPr>
        <a:xfrm>
          <a:off x="798098" y="1083"/>
          <a:ext cx="942978" cy="942978"/>
        </a:xfrm>
        <a:prstGeom prst="ellipse">
          <a:avLst/>
        </a:prstGeom>
        <a:solidFill>
          <a:schemeClr val="accent5">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B77BC2-A793-A844-9DA0-46438F17BCD7}">
      <dsp:nvSpPr>
        <dsp:cNvPr id="0" name=""/>
        <dsp:cNvSpPr/>
      </dsp:nvSpPr>
      <dsp:spPr>
        <a:xfrm rot="10800000">
          <a:off x="1257233" y="2325296"/>
          <a:ext cx="4104513" cy="942978"/>
        </a:xfrm>
        <a:prstGeom prst="homePlat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BE" sz="2600" b="1" kern="1200" smtClean="0">
              <a:latin typeface="Corbel" pitchFamily="34" charset="0"/>
              <a:ea typeface="Times New Roman"/>
            </a:rPr>
            <a:t>Integratie van leerinhouden</a:t>
          </a:r>
          <a:endParaRPr lang="nl-BE" sz="2600" b="1" kern="1200" dirty="0" smtClean="0">
            <a:latin typeface="Corbel" pitchFamily="34" charset="0"/>
            <a:ea typeface="Times New Roman"/>
          </a:endParaRPr>
        </a:p>
      </dsp:txBody>
      <dsp:txXfrm rot="10800000">
        <a:off x="1492977" y="2325296"/>
        <a:ext cx="3868769" cy="942978"/>
      </dsp:txXfrm>
    </dsp:sp>
    <dsp:sp modelId="{797BBD02-B226-694D-BAB5-4E41B76971E5}">
      <dsp:nvSpPr>
        <dsp:cNvPr id="0" name=""/>
        <dsp:cNvSpPr/>
      </dsp:nvSpPr>
      <dsp:spPr>
        <a:xfrm>
          <a:off x="785745" y="2325296"/>
          <a:ext cx="942978" cy="942978"/>
        </a:xfrm>
        <a:prstGeom prst="ellipse">
          <a:avLst/>
        </a:prstGeom>
        <a:solidFill>
          <a:schemeClr val="accent5">
            <a:tint val="50000"/>
            <a:hueOff val="-3694485"/>
            <a:satOff val="-6499"/>
            <a:lumOff val="-836"/>
            <a:alphaOff val="0"/>
          </a:schemeClr>
        </a:solidFill>
        <a:ln>
          <a:noFill/>
        </a:ln>
        <a:effectLst/>
      </dsp:spPr>
      <dsp:style>
        <a:lnRef idx="0">
          <a:scrgbClr r="0" g="0" b="0"/>
        </a:lnRef>
        <a:fillRef idx="1">
          <a:scrgbClr r="0" g="0" b="0"/>
        </a:fillRef>
        <a:effectRef idx="2">
          <a:scrgbClr r="0" g="0" b="0"/>
        </a:effectRef>
        <a:fontRef idx="minor"/>
      </dsp:style>
    </dsp:sp>
    <dsp:sp modelId="{5DCC8D0F-6CE6-F04D-BA3B-E9AFF6569318}">
      <dsp:nvSpPr>
        <dsp:cNvPr id="0" name=""/>
        <dsp:cNvSpPr/>
      </dsp:nvSpPr>
      <dsp:spPr>
        <a:xfrm rot="10800000">
          <a:off x="1331361" y="1165987"/>
          <a:ext cx="4104513" cy="942978"/>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NL" sz="2600" kern="1200" dirty="0" smtClean="0"/>
            <a:t>Dialogische</a:t>
          </a:r>
          <a:r>
            <a:rPr lang="nl-NL" sz="2600" kern="1200" baseline="0" dirty="0" smtClean="0"/>
            <a:t> aanpak</a:t>
          </a:r>
          <a:endParaRPr lang="nl-NL" sz="2600" kern="1200" dirty="0"/>
        </a:p>
      </dsp:txBody>
      <dsp:txXfrm rot="10800000">
        <a:off x="1567105" y="1165987"/>
        <a:ext cx="3868769" cy="942978"/>
      </dsp:txXfrm>
    </dsp:sp>
    <dsp:sp modelId="{4734EB8B-5CA6-0141-853B-A522C256F311}">
      <dsp:nvSpPr>
        <dsp:cNvPr id="0" name=""/>
        <dsp:cNvSpPr/>
      </dsp:nvSpPr>
      <dsp:spPr>
        <a:xfrm>
          <a:off x="785745" y="1164902"/>
          <a:ext cx="942978" cy="942978"/>
        </a:xfrm>
        <a:prstGeom prst="ellipse">
          <a:avLst/>
        </a:prstGeom>
        <a:solidFill>
          <a:schemeClr val="accent5">
            <a:tint val="50000"/>
            <a:hueOff val="-7388970"/>
            <a:satOff val="-12997"/>
            <a:lumOff val="-1672"/>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20DC7-7748-514A-AD64-7A9FF26278C1}">
      <dsp:nvSpPr>
        <dsp:cNvPr id="0" name=""/>
        <dsp:cNvSpPr/>
      </dsp:nvSpPr>
      <dsp:spPr>
        <a:xfrm rot="10800000">
          <a:off x="1269588" y="1083"/>
          <a:ext cx="4104513" cy="94297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rtl="0">
            <a:lnSpc>
              <a:spcPct val="90000"/>
            </a:lnSpc>
            <a:spcBef>
              <a:spcPct val="0"/>
            </a:spcBef>
            <a:spcAft>
              <a:spcPct val="35000"/>
            </a:spcAft>
          </a:pPr>
          <a:r>
            <a:rPr lang="nl-BE" sz="2600" b="1" kern="1200" dirty="0" smtClean="0">
              <a:effectLst/>
              <a:latin typeface="Corbel" pitchFamily="34" charset="0"/>
              <a:ea typeface="Times New Roman"/>
            </a:rPr>
            <a:t>Expliciete aandacht voor </a:t>
          </a:r>
          <a:r>
            <a:rPr lang="nl-BE" sz="2600" b="1" kern="1200" dirty="0" err="1" smtClean="0">
              <a:effectLst/>
              <a:latin typeface="Corbel" pitchFamily="34" charset="0"/>
              <a:ea typeface="Times New Roman"/>
            </a:rPr>
            <a:t>preconcepten</a:t>
          </a:r>
          <a:endParaRPr lang="nl-NL" sz="2600" kern="1200" dirty="0"/>
        </a:p>
      </dsp:txBody>
      <dsp:txXfrm rot="10800000">
        <a:off x="1505332" y="1083"/>
        <a:ext cx="3868769" cy="942978"/>
      </dsp:txXfrm>
    </dsp:sp>
    <dsp:sp modelId="{CD0E3EAD-9721-B841-A325-6DE6CD6497B8}">
      <dsp:nvSpPr>
        <dsp:cNvPr id="0" name=""/>
        <dsp:cNvSpPr/>
      </dsp:nvSpPr>
      <dsp:spPr>
        <a:xfrm>
          <a:off x="798098" y="1083"/>
          <a:ext cx="942978" cy="942978"/>
        </a:xfrm>
        <a:prstGeom prst="ellipse">
          <a:avLst/>
        </a:prstGeom>
        <a:solidFill>
          <a:schemeClr val="accent5">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AB77BC2-A793-A844-9DA0-46438F17BCD7}">
      <dsp:nvSpPr>
        <dsp:cNvPr id="0" name=""/>
        <dsp:cNvSpPr/>
      </dsp:nvSpPr>
      <dsp:spPr>
        <a:xfrm rot="10800000">
          <a:off x="1257233" y="2325296"/>
          <a:ext cx="4104513" cy="942978"/>
        </a:xfrm>
        <a:prstGeom prst="homePlate">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BE" sz="2600" b="1" kern="1200" smtClean="0">
              <a:latin typeface="Corbel" pitchFamily="34" charset="0"/>
              <a:ea typeface="Times New Roman"/>
            </a:rPr>
            <a:t>Integratie van leerinhouden</a:t>
          </a:r>
          <a:endParaRPr lang="nl-BE" sz="2600" b="1" kern="1200" dirty="0" smtClean="0">
            <a:latin typeface="Corbel" pitchFamily="34" charset="0"/>
            <a:ea typeface="Times New Roman"/>
          </a:endParaRPr>
        </a:p>
      </dsp:txBody>
      <dsp:txXfrm rot="10800000">
        <a:off x="1492977" y="2325296"/>
        <a:ext cx="3868769" cy="942978"/>
      </dsp:txXfrm>
    </dsp:sp>
    <dsp:sp modelId="{797BBD02-B226-694D-BAB5-4E41B76971E5}">
      <dsp:nvSpPr>
        <dsp:cNvPr id="0" name=""/>
        <dsp:cNvSpPr/>
      </dsp:nvSpPr>
      <dsp:spPr>
        <a:xfrm>
          <a:off x="785745" y="2325296"/>
          <a:ext cx="942978" cy="942978"/>
        </a:xfrm>
        <a:prstGeom prst="ellipse">
          <a:avLst/>
        </a:prstGeom>
        <a:solidFill>
          <a:schemeClr val="accent5">
            <a:tint val="50000"/>
            <a:hueOff val="-3694485"/>
            <a:satOff val="-6499"/>
            <a:lumOff val="-836"/>
            <a:alphaOff val="0"/>
          </a:schemeClr>
        </a:solidFill>
        <a:ln>
          <a:noFill/>
        </a:ln>
        <a:effectLst/>
      </dsp:spPr>
      <dsp:style>
        <a:lnRef idx="0">
          <a:scrgbClr r="0" g="0" b="0"/>
        </a:lnRef>
        <a:fillRef idx="1">
          <a:scrgbClr r="0" g="0" b="0"/>
        </a:fillRef>
        <a:effectRef idx="2">
          <a:scrgbClr r="0" g="0" b="0"/>
        </a:effectRef>
        <a:fontRef idx="minor"/>
      </dsp:style>
    </dsp:sp>
    <dsp:sp modelId="{5DCC8D0F-6CE6-F04D-BA3B-E9AFF6569318}">
      <dsp:nvSpPr>
        <dsp:cNvPr id="0" name=""/>
        <dsp:cNvSpPr/>
      </dsp:nvSpPr>
      <dsp:spPr>
        <a:xfrm rot="10800000">
          <a:off x="1331361" y="1165987"/>
          <a:ext cx="4104513" cy="942978"/>
        </a:xfrm>
        <a:prstGeom prst="homePlate">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5827" tIns="99060" rIns="184912" bIns="99060" numCol="1" spcCol="1270" anchor="ctr" anchorCtr="0">
          <a:noAutofit/>
        </a:bodyPr>
        <a:lstStyle/>
        <a:p>
          <a:pPr lvl="0" algn="ctr" defTabSz="1155700">
            <a:lnSpc>
              <a:spcPct val="90000"/>
            </a:lnSpc>
            <a:spcBef>
              <a:spcPct val="0"/>
            </a:spcBef>
            <a:spcAft>
              <a:spcPct val="35000"/>
            </a:spcAft>
          </a:pPr>
          <a:r>
            <a:rPr lang="nl-NL" sz="2600" kern="1200" dirty="0" smtClean="0"/>
            <a:t>Dialogische</a:t>
          </a:r>
          <a:r>
            <a:rPr lang="nl-NL" sz="2600" kern="1200" baseline="0" dirty="0" smtClean="0"/>
            <a:t> aanpak</a:t>
          </a:r>
          <a:endParaRPr lang="nl-NL" sz="2600" kern="1200" dirty="0"/>
        </a:p>
      </dsp:txBody>
      <dsp:txXfrm rot="10800000">
        <a:off x="1567105" y="1165987"/>
        <a:ext cx="3868769" cy="942978"/>
      </dsp:txXfrm>
    </dsp:sp>
    <dsp:sp modelId="{4734EB8B-5CA6-0141-853B-A522C256F311}">
      <dsp:nvSpPr>
        <dsp:cNvPr id="0" name=""/>
        <dsp:cNvSpPr/>
      </dsp:nvSpPr>
      <dsp:spPr>
        <a:xfrm>
          <a:off x="785745" y="1164902"/>
          <a:ext cx="942978" cy="942978"/>
        </a:xfrm>
        <a:prstGeom prst="ellipse">
          <a:avLst/>
        </a:prstGeom>
        <a:solidFill>
          <a:schemeClr val="accent5">
            <a:tint val="50000"/>
            <a:hueOff val="-7388970"/>
            <a:satOff val="-12997"/>
            <a:lumOff val="-1672"/>
            <a:alphaOff val="0"/>
          </a:schemeClr>
        </a:solid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EB2F07CF-DD65-4623-9BCD-FD32EC804DFE}" type="datetimeFigureOut">
              <a:rPr lang="en-US" smtClean="0"/>
              <a:t>12/15/2016</a:t>
            </a:fld>
            <a:endParaRPr lang="en-US"/>
          </a:p>
        </p:txBody>
      </p:sp>
      <p:sp>
        <p:nvSpPr>
          <p:cNvPr id="4" name="Tijdelijke aanduiding voor voettekst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BC6BCC15-6E84-4CA8-921C-8B6EF9EF1F60}" type="slidenum">
              <a:rPr lang="en-US" smtClean="0"/>
              <a:t>‹nr.›</a:t>
            </a:fld>
            <a:endParaRPr lang="en-US"/>
          </a:p>
        </p:txBody>
      </p:sp>
    </p:spTree>
    <p:extLst>
      <p:ext uri="{BB962C8B-B14F-4D97-AF65-F5344CB8AC3E}">
        <p14:creationId xmlns:p14="http://schemas.microsoft.com/office/powerpoint/2010/main" val="1776420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4283" cy="498295"/>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B3946733-8B8D-46D1-B828-023A90B58369}" type="datetimeFigureOut">
              <a:rPr lang="nl-BE" smtClean="0"/>
              <a:t>15/12/2016</a:t>
            </a:fld>
            <a:endParaRPr lang="nl-BE"/>
          </a:p>
        </p:txBody>
      </p:sp>
      <p:sp>
        <p:nvSpPr>
          <p:cNvPr id="4" name="Slide Image Placeholder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1" y="9433108"/>
            <a:ext cx="2944283" cy="498294"/>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48645" y="9433108"/>
            <a:ext cx="2944283" cy="498294"/>
          </a:xfrm>
          <a:prstGeom prst="rect">
            <a:avLst/>
          </a:prstGeom>
        </p:spPr>
        <p:txBody>
          <a:bodyPr vert="horz" lIns="91440" tIns="45720" rIns="91440" bIns="45720" rtlCol="0" anchor="b"/>
          <a:lstStyle>
            <a:lvl1pPr algn="r">
              <a:defRPr sz="1200"/>
            </a:lvl1pPr>
          </a:lstStyle>
          <a:p>
            <a:fld id="{DB7D857B-033E-4220-8589-9FA7D807A308}" type="slidenum">
              <a:rPr lang="nl-BE" smtClean="0"/>
              <a:t>‹nr.›</a:t>
            </a:fld>
            <a:endParaRPr lang="nl-BE"/>
          </a:p>
        </p:txBody>
      </p:sp>
    </p:spTree>
    <p:extLst>
      <p:ext uri="{BB962C8B-B14F-4D97-AF65-F5344CB8AC3E}">
        <p14:creationId xmlns:p14="http://schemas.microsoft.com/office/powerpoint/2010/main" val="1340657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aas.org/program/project206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aas.org/program/project206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aas.org/program/project206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200" b="0" i="0" u="none" strike="noStrike" baseline="0" dirty="0" smtClean="0">
                <a:solidFill>
                  <a:srgbClr val="FFFFFF"/>
                </a:solidFill>
                <a:latin typeface="FlandersArtSerif-Regular"/>
              </a:rPr>
              <a:t>http://www.ond.vlaanderen.be/curriculum/peilingen</a:t>
            </a:r>
          </a:p>
          <a:p>
            <a:pPr algn="l"/>
            <a:r>
              <a:rPr lang="en-US" sz="1200" b="0" i="0" u="none" strike="noStrike" baseline="0" dirty="0" smtClean="0">
                <a:solidFill>
                  <a:srgbClr val="FFFFFF"/>
                </a:solidFill>
                <a:latin typeface="FlandersArtSerif-Regular"/>
              </a:rPr>
              <a:t>http://www.vlaanderen.be/nl/publicaties</a:t>
            </a:r>
          </a:p>
          <a:p>
            <a:pPr algn="l"/>
            <a:r>
              <a:rPr lang="en-US" sz="1200" b="0" i="0" u="none" strike="noStrike" baseline="0" dirty="0" smtClean="0">
                <a:solidFill>
                  <a:srgbClr val="FFFFFF"/>
                </a:solidFill>
                <a:latin typeface="FlandersArtSerif-Regular"/>
              </a:rPr>
              <a:t>GEMS Lesotho Report commissioned by the ministry of education  (Mokuku et al. 2013)</a:t>
            </a:r>
          </a:p>
          <a:p>
            <a:pPr algn="l"/>
            <a:endParaRPr lang="en-US" sz="1200" b="0" i="0" u="none" strike="noStrike" baseline="0" dirty="0" smtClean="0">
              <a:solidFill>
                <a:srgbClr val="FFFFFF"/>
              </a:solidFill>
              <a:latin typeface="FlandersArtSerif-Regular"/>
            </a:endParaRPr>
          </a:p>
          <a:p>
            <a:pPr algn="l"/>
            <a:endParaRPr lang="nl-BE" sz="1200" b="0" i="0" u="none" strike="noStrike" baseline="0" dirty="0" smtClean="0">
              <a:solidFill>
                <a:srgbClr val="FFFFFF"/>
              </a:solidFill>
              <a:latin typeface="FlandersArtSerif-Regular"/>
            </a:endParaRPr>
          </a:p>
          <a:p>
            <a:pPr algn="l"/>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2</a:t>
            </a:fld>
            <a:endParaRPr lang="nl-BE"/>
          </a:p>
        </p:txBody>
      </p:sp>
    </p:spTree>
    <p:extLst>
      <p:ext uri="{BB962C8B-B14F-4D97-AF65-F5344CB8AC3E}">
        <p14:creationId xmlns:p14="http://schemas.microsoft.com/office/powerpoint/2010/main" val="2067805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12</a:t>
            </a:fld>
            <a:endParaRPr lang="nl-NL"/>
          </a:p>
        </p:txBody>
      </p:sp>
    </p:spTree>
    <p:extLst>
      <p:ext uri="{BB962C8B-B14F-4D97-AF65-F5344CB8AC3E}">
        <p14:creationId xmlns:p14="http://schemas.microsoft.com/office/powerpoint/2010/main" val="28925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13</a:t>
            </a:fld>
            <a:endParaRPr lang="nl-NL"/>
          </a:p>
        </p:txBody>
      </p:sp>
    </p:spTree>
    <p:extLst>
      <p:ext uri="{BB962C8B-B14F-4D97-AF65-F5344CB8AC3E}">
        <p14:creationId xmlns:p14="http://schemas.microsoft.com/office/powerpoint/2010/main" val="3032606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800" b="1" dirty="0" smtClean="0">
                <a:solidFill>
                  <a:prstClr val="black"/>
                </a:solidFill>
                <a:latin typeface="Arial"/>
                <a:ea typeface="Times New Roman"/>
              </a:rPr>
              <a:t>Integratie van leerinhouden</a:t>
            </a:r>
          </a:p>
          <a:p>
            <a:pPr marL="0" lvl="0" indent="0">
              <a:buNone/>
            </a:pPr>
            <a:endParaRPr lang="en-US" sz="800" dirty="0" smtClean="0">
              <a:solidFill>
                <a:prstClr val="black"/>
              </a:solidFill>
              <a:latin typeface="Times New Roman"/>
              <a:ea typeface="Times New Roman"/>
            </a:endParaRPr>
          </a:p>
          <a:p>
            <a:pPr marL="0" lvl="0" indent="0">
              <a:buNone/>
            </a:pPr>
            <a:r>
              <a:rPr lang="nl-BE" sz="800" dirty="0" smtClean="0">
                <a:solidFill>
                  <a:prstClr val="black"/>
                </a:solidFill>
                <a:latin typeface="Arial"/>
                <a:ea typeface="Times New Roman"/>
              </a:rPr>
              <a:t>Het integreren van aparte chemische, biologische en fysische inhouden binnen de les natuurwetenschappen ligt voor de hand, maar is niet onbetwist. Zo menen onderzoekers in een SoE project dat er geen bewijs is dat integratie de wetenschappelijke conceptkennis van de leerlingen stimuleert . Echter, precies omdat er op dit moment amper leermateriaal bestaat waar de inhouden op een geïntegreerde wijze worden aangeboden, is dit bewijs moeilijk te vinden. Onderzoekers van het expertisenetwerk AUGent stippen in een onderzoeksproject naar de didactiek van natuurwetenschappen aan dat integratie van inhouden zeker een meerwaarde kan betekenen voor leerlingen die later geen wetenschappelijke loopbaan plannen omdat ze een minder versnipperd beeld van de wetenschappelijke concepten krijgen. In deze context is het materiaal dat in de V.S. werd ontwikkeld door Project 2061 erg interessant. </a:t>
            </a:r>
            <a:endParaRPr lang="en-US" sz="800" dirty="0" smtClean="0">
              <a:solidFill>
                <a:prstClr val="black"/>
              </a:solidFill>
              <a:latin typeface="Times New Roman"/>
              <a:ea typeface="Times New Roman"/>
            </a:endParaRPr>
          </a:p>
          <a:p>
            <a:pPr lvl="0"/>
            <a:endParaRPr lang="nl-BE" sz="800" b="1" dirty="0" smtClean="0">
              <a:solidFill>
                <a:prstClr val="black"/>
              </a:solidFill>
              <a:latin typeface="Arial"/>
              <a:ea typeface="Times New Roman"/>
            </a:endParaRPr>
          </a:p>
          <a:p>
            <a:pPr lvl="0"/>
            <a:r>
              <a:rPr lang="nl-BE" sz="800" b="1" dirty="0" smtClean="0">
                <a:solidFill>
                  <a:prstClr val="black"/>
                </a:solidFill>
                <a:latin typeface="Arial"/>
                <a:ea typeface="Times New Roman"/>
              </a:rPr>
              <a:t>Dialogisch leren</a:t>
            </a:r>
            <a:endParaRPr lang="en-US" sz="800" dirty="0" smtClean="0">
              <a:solidFill>
                <a:prstClr val="black"/>
              </a:solidFill>
              <a:latin typeface="Times New Roman"/>
              <a:ea typeface="Times New Roman"/>
            </a:endParaRPr>
          </a:p>
          <a:p>
            <a:pPr lvl="0"/>
            <a:r>
              <a:rPr lang="nl-BE" sz="800" dirty="0" smtClean="0">
                <a:solidFill>
                  <a:prstClr val="black"/>
                </a:solidFill>
                <a:latin typeface="Arial"/>
                <a:ea typeface="Times New Roman"/>
              </a:rPr>
              <a:t>In het spoor van constructivistische pedagogen zoals Dewey, Vygotsky en Galperin, is al meermaals aangetoond dat het verwoorden van kennis optimale verwerving ondersteunt. Leren gebeurt door de eigen gedachtewereld te confronteren met de buitenwereld. Het werk rond dialogisch leren van Robin Alexander biedt in deze een interessant aanknopingspunt. Deze pedagoog werkte een methodiek uit om via gesprek het denken en begrijpen van leerlingen te stimuleren. Hij biedt o.a. aandacht voor het opwekken van vragen, gerichte feedback, het stimuleren van uitwisseling van ideeën en discussie tussen leerlingen, het belang van argumentatie. </a:t>
            </a:r>
            <a:endParaRPr lang="en-US" sz="800" dirty="0" smtClean="0">
              <a:solidFill>
                <a:prstClr val="black"/>
              </a:solidFill>
              <a:latin typeface="Times New Roman"/>
              <a:ea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Karno</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Glassman M. (2013) Science as a web of trails: redesigning science education with the tools of the present to meet the needs of the future. Journal of science education and technology</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Zhou et. al.(2008) Understanding student cognition through an analysis of their preconceptions in physics. The Alberta Journal of educational research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Vol</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54 no.1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Keogh B., Naylor S. (1999) Concept cartoons: teaching and learning in science: an evaluation. International journal of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sciene</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education. 21</a:t>
            </a: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Reagust</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F. (1988) Development and use of diagnostic tests to evaluate students’ misconceptions in science International journal of science education l10</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Driver R. (1994) Constructing Scientific Knowledge in the Classroom.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Educational</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Researcher 23: 5-12</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Inspiratiegids voor een kwaliteitsvolle vakdidactiek Natuurwetenschappen” (School of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SoE</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2013)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Symposium 2013 Expertisenetwerk lerarenopleidingen AUGENT  Zuurstof voor het vak natuurwetenschappen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sng" strike="noStrike" kern="1200" cap="none" spc="0" normalizeH="0" baseline="0" noProof="0" dirty="0" smtClean="0">
                <a:ln>
                  <a:noFill/>
                </a:ln>
                <a:solidFill>
                  <a:srgbClr val="0000FF"/>
                </a:solidFill>
                <a:effectLst/>
                <a:uLnTx/>
                <a:uFillTx/>
                <a:latin typeface="Times New Roman"/>
                <a:ea typeface="Times New Roman"/>
                <a:cs typeface="+mn-cs"/>
                <a:hlinkClick r:id="rId3"/>
              </a:rPr>
              <a:t>http://www.aaas.org/program/project2061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Alexander R.J. (2006) Towards Dialogic Teaching: Rethinking Classroom Talk ISBN: 9780954694333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n-US" dirty="0"/>
          </a:p>
        </p:txBody>
      </p:sp>
      <p:sp>
        <p:nvSpPr>
          <p:cNvPr id="4" name="Tijdelijke aanduiding voor dianummer 3"/>
          <p:cNvSpPr>
            <a:spLocks noGrp="1"/>
          </p:cNvSpPr>
          <p:nvPr>
            <p:ph type="sldNum" sz="quarter" idx="10"/>
          </p:nvPr>
        </p:nvSpPr>
        <p:spPr/>
        <p:txBody>
          <a:bodyPr/>
          <a:lstStyle/>
          <a:p>
            <a:fld id="{919E7272-2E17-4B85-A08D-2838DC4EAA90}" type="slidenum">
              <a:rPr lang="en-US" smtClean="0"/>
              <a:t>19</a:t>
            </a:fld>
            <a:endParaRPr lang="en-US"/>
          </a:p>
        </p:txBody>
      </p:sp>
    </p:spTree>
    <p:extLst>
      <p:ext uri="{BB962C8B-B14F-4D97-AF65-F5344CB8AC3E}">
        <p14:creationId xmlns:p14="http://schemas.microsoft.com/office/powerpoint/2010/main" val="593389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Hierachter nog een beeldfragment</a:t>
            </a:r>
            <a:r>
              <a:rPr lang="nl-BE" baseline="0" dirty="0" smtClean="0"/>
              <a:t> van Bram inpassen</a:t>
            </a:r>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20</a:t>
            </a:fld>
            <a:endParaRPr lang="nl-BE"/>
          </a:p>
        </p:txBody>
      </p:sp>
    </p:spTree>
    <p:extLst>
      <p:ext uri="{BB962C8B-B14F-4D97-AF65-F5344CB8AC3E}">
        <p14:creationId xmlns:p14="http://schemas.microsoft.com/office/powerpoint/2010/main" val="3578416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Sorteeropdracht kaartjes uit zinken zweven en drijven gebruiken.</a:t>
            </a:r>
            <a:r>
              <a:rPr lang="nl-BE" baseline="0" dirty="0" smtClean="0"/>
              <a:t> </a:t>
            </a:r>
          </a:p>
          <a:p>
            <a:r>
              <a:rPr lang="nl-BE" baseline="0" dirty="0" smtClean="0"/>
              <a:t>Conceptcartoon meenemen</a:t>
            </a:r>
          </a:p>
          <a:p>
            <a:endParaRPr lang="nl-BE" baseline="0" dirty="0" smtClean="0"/>
          </a:p>
          <a:p>
            <a:endParaRPr lang="nl-BE" baseline="0" dirty="0" smtClean="0"/>
          </a:p>
          <a:p>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22</a:t>
            </a:fld>
            <a:endParaRPr lang="nl-BE"/>
          </a:p>
        </p:txBody>
      </p:sp>
    </p:spTree>
    <p:extLst>
      <p:ext uri="{BB962C8B-B14F-4D97-AF65-F5344CB8AC3E}">
        <p14:creationId xmlns:p14="http://schemas.microsoft.com/office/powerpoint/2010/main" val="837696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aseline="0" dirty="0" smtClean="0"/>
              <a:t>VB1 vraag wat er in een leeg glas zit, duw een propje papier onderin het glas. Je gaat het glas omgekeerd onder water duwen. Zal het papier nat worden?</a:t>
            </a:r>
          </a:p>
          <a:p>
            <a:r>
              <a:rPr lang="nl-BE" baseline="0" dirty="0" smtClean="0"/>
              <a:t>VB2 </a:t>
            </a:r>
            <a:r>
              <a:rPr lang="nl-BE" baseline="0" dirty="0" err="1" smtClean="0"/>
              <a:t>trukje</a:t>
            </a:r>
            <a:r>
              <a:rPr lang="nl-BE" baseline="0" dirty="0" smtClean="0"/>
              <a:t> ring en elastiek Wim: tweede dode dingen en toch gaat de ring bewegen</a:t>
            </a:r>
          </a:p>
          <a:p>
            <a:r>
              <a:rPr lang="nl-BE" baseline="0" dirty="0" smtClean="0"/>
              <a:t>VB3 alu goot, </a:t>
            </a:r>
            <a:r>
              <a:rPr lang="nl-BE" baseline="0" dirty="0" err="1" smtClean="0"/>
              <a:t>supermagneten</a:t>
            </a:r>
            <a:r>
              <a:rPr lang="nl-BE" baseline="0" dirty="0" smtClean="0"/>
              <a:t> en ijzeren bolletje er is niets met de bal veranderd en toch stopt hij plots. Er moet een oorzaak van </a:t>
            </a:r>
            <a:r>
              <a:rPr lang="nl-BE" baseline="0" dirty="0" err="1" smtClean="0"/>
              <a:t>buitenuit</a:t>
            </a:r>
            <a:r>
              <a:rPr lang="nl-BE" baseline="0" dirty="0" smtClean="0"/>
              <a:t> zijn</a:t>
            </a:r>
          </a:p>
          <a:p>
            <a:r>
              <a:rPr lang="nl-BE" dirty="0" smtClean="0"/>
              <a:t>VB4 kijken</a:t>
            </a:r>
          </a:p>
          <a:p>
            <a:r>
              <a:rPr lang="nl-BE" dirty="0" smtClean="0"/>
              <a:t>VB5 zeepbellen op CO2; hout in water</a:t>
            </a:r>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28</a:t>
            </a:fld>
            <a:endParaRPr lang="nl-BE"/>
          </a:p>
        </p:txBody>
      </p:sp>
    </p:spTree>
    <p:extLst>
      <p:ext uri="{BB962C8B-B14F-4D97-AF65-F5344CB8AC3E}">
        <p14:creationId xmlns:p14="http://schemas.microsoft.com/office/powerpoint/2010/main" val="258368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Hier de uitleg geven voor de experimenten in de fase schudden</a:t>
            </a:r>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29</a:t>
            </a:fld>
            <a:endParaRPr lang="nl-BE"/>
          </a:p>
        </p:txBody>
      </p:sp>
    </p:spTree>
    <p:extLst>
      <p:ext uri="{BB962C8B-B14F-4D97-AF65-F5344CB8AC3E}">
        <p14:creationId xmlns:p14="http://schemas.microsoft.com/office/powerpoint/2010/main" val="1004794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30</a:t>
            </a:fld>
            <a:endParaRPr lang="nl-BE"/>
          </a:p>
        </p:txBody>
      </p:sp>
    </p:spTree>
    <p:extLst>
      <p:ext uri="{BB962C8B-B14F-4D97-AF65-F5344CB8AC3E}">
        <p14:creationId xmlns:p14="http://schemas.microsoft.com/office/powerpoint/2010/main" val="223548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000" dirty="0" smtClean="0"/>
              <a:t>The</a:t>
            </a:r>
            <a:r>
              <a:rPr lang="nl-BE" sz="1000" baseline="0" dirty="0" smtClean="0"/>
              <a:t> </a:t>
            </a:r>
            <a:r>
              <a:rPr lang="nl-BE" sz="1000" baseline="0" dirty="0" err="1" smtClean="0"/>
              <a:t>PHEt</a:t>
            </a:r>
            <a:r>
              <a:rPr lang="nl-BE" sz="1000" baseline="0" dirty="0" smtClean="0"/>
              <a:t> : </a:t>
            </a:r>
            <a:r>
              <a:rPr lang="nl-BE" sz="1000" baseline="0" dirty="0" err="1" smtClean="0"/>
              <a:t>pupils</a:t>
            </a:r>
            <a:r>
              <a:rPr lang="nl-BE" sz="1000" baseline="0" dirty="0" smtClean="0"/>
              <a:t> </a:t>
            </a:r>
            <a:r>
              <a:rPr lang="nl-BE" sz="1000" baseline="0" dirty="0" err="1" smtClean="0"/>
              <a:t>see</a:t>
            </a:r>
            <a:r>
              <a:rPr lang="nl-BE" sz="1000" baseline="0" dirty="0" smtClean="0"/>
              <a:t> basic </a:t>
            </a:r>
            <a:r>
              <a:rPr lang="nl-BE" sz="1000" baseline="0" dirty="0" err="1" smtClean="0"/>
              <a:t>properties</a:t>
            </a:r>
            <a:r>
              <a:rPr lang="nl-BE" sz="1000" baseline="0" dirty="0" smtClean="0"/>
              <a:t> of </a:t>
            </a:r>
            <a:r>
              <a:rPr lang="nl-BE" sz="1000" baseline="0" dirty="0" err="1" smtClean="0"/>
              <a:t>particles</a:t>
            </a:r>
            <a:r>
              <a:rPr lang="nl-BE" sz="1000" baseline="0" dirty="0" smtClean="0"/>
              <a:t> as motion, </a:t>
            </a:r>
            <a:r>
              <a:rPr lang="nl-BE" sz="1000" baseline="0" dirty="0" err="1" smtClean="0"/>
              <a:t>pressure,no</a:t>
            </a:r>
            <a:r>
              <a:rPr lang="nl-BE" sz="1000" baseline="0" dirty="0" smtClean="0"/>
              <a:t> </a:t>
            </a:r>
            <a:r>
              <a:rPr lang="nl-BE" sz="1000" baseline="0" dirty="0" err="1" smtClean="0"/>
              <a:t>need</a:t>
            </a:r>
            <a:r>
              <a:rPr lang="nl-BE" sz="1000" baseline="0" dirty="0" smtClean="0"/>
              <a:t> </a:t>
            </a:r>
            <a:r>
              <a:rPr lang="nl-BE" sz="1000" baseline="0" dirty="0" err="1" smtClean="0"/>
              <a:t>to</a:t>
            </a:r>
            <a:r>
              <a:rPr lang="nl-BE" sz="1000" baseline="0" dirty="0" smtClean="0"/>
              <a:t> </a:t>
            </a:r>
            <a:r>
              <a:rPr lang="nl-BE" sz="1000" baseline="0" dirty="0" err="1" smtClean="0"/>
              <a:t>explain</a:t>
            </a:r>
            <a:endParaRPr lang="nl-BE" sz="1000" baseline="0" dirty="0" smtClean="0"/>
          </a:p>
          <a:p>
            <a:r>
              <a:rPr lang="nl-BE" sz="1000" baseline="0" dirty="0" smtClean="0"/>
              <a:t>For </a:t>
            </a:r>
            <a:r>
              <a:rPr lang="nl-BE" sz="1000" baseline="0" dirty="0" err="1" smtClean="0"/>
              <a:t>instance</a:t>
            </a:r>
            <a:r>
              <a:rPr lang="nl-BE" sz="1000" baseline="0" dirty="0" smtClean="0"/>
              <a:t>: </a:t>
            </a:r>
            <a:r>
              <a:rPr lang="nl-BE" sz="1000" baseline="0" dirty="0" err="1" smtClean="0"/>
              <a:t>temperature</a:t>
            </a:r>
            <a:r>
              <a:rPr lang="nl-BE" sz="1000" baseline="0" dirty="0" smtClean="0"/>
              <a:t> is the </a:t>
            </a:r>
            <a:r>
              <a:rPr lang="nl-BE" sz="1000" baseline="0" dirty="0" err="1" smtClean="0"/>
              <a:t>measure</a:t>
            </a:r>
            <a:r>
              <a:rPr lang="nl-BE" sz="1000" baseline="0" dirty="0" smtClean="0"/>
              <a:t> of the </a:t>
            </a:r>
            <a:r>
              <a:rPr lang="nl-BE" sz="1000" baseline="0" dirty="0" err="1" smtClean="0"/>
              <a:t>average</a:t>
            </a:r>
            <a:r>
              <a:rPr lang="nl-BE" sz="1000" baseline="0" dirty="0" smtClean="0"/>
              <a:t> </a:t>
            </a:r>
            <a:r>
              <a:rPr lang="nl-BE" sz="1000" baseline="0" dirty="0" err="1" smtClean="0"/>
              <a:t>kinetic</a:t>
            </a:r>
            <a:r>
              <a:rPr lang="nl-BE" sz="1000" baseline="0" dirty="0" smtClean="0"/>
              <a:t> energy of </a:t>
            </a:r>
            <a:r>
              <a:rPr lang="nl-BE" sz="1000" baseline="0" dirty="0" err="1" smtClean="0"/>
              <a:t>particles</a:t>
            </a:r>
            <a:endParaRPr lang="nl-BE" sz="1000" baseline="0" dirty="0" smtClean="0"/>
          </a:p>
          <a:p>
            <a:r>
              <a:rPr lang="nl-BE" sz="1000" baseline="0" dirty="0" smtClean="0"/>
              <a:t>The </a:t>
            </a:r>
            <a:r>
              <a:rPr lang="nl-BE" sz="1000" baseline="0" dirty="0" err="1" smtClean="0"/>
              <a:t>essential</a:t>
            </a:r>
            <a:r>
              <a:rPr lang="nl-BE" sz="1000" baseline="0" dirty="0" smtClean="0"/>
              <a:t> is the minimum </a:t>
            </a:r>
            <a:r>
              <a:rPr lang="nl-BE" sz="1000" baseline="0" dirty="0" err="1" smtClean="0"/>
              <a:t>knowledge</a:t>
            </a:r>
            <a:r>
              <a:rPr lang="nl-BE" sz="1000" baseline="0" dirty="0" smtClean="0"/>
              <a:t> </a:t>
            </a:r>
            <a:r>
              <a:rPr lang="nl-BE" sz="1000" baseline="0" dirty="0" err="1" smtClean="0"/>
              <a:t>needed</a:t>
            </a:r>
            <a:r>
              <a:rPr lang="nl-BE" sz="1000" baseline="0" dirty="0" smtClean="0"/>
              <a:t>, the </a:t>
            </a:r>
            <a:r>
              <a:rPr lang="nl-BE" sz="1000" baseline="0" dirty="0" err="1" smtClean="0"/>
              <a:t>core</a:t>
            </a:r>
            <a:r>
              <a:rPr lang="nl-BE" sz="1000" baseline="0" dirty="0" smtClean="0"/>
              <a:t>. </a:t>
            </a:r>
            <a:r>
              <a:rPr lang="nl-BE" sz="1000" baseline="0" dirty="0" err="1" smtClean="0"/>
              <a:t>When</a:t>
            </a:r>
            <a:r>
              <a:rPr lang="nl-BE" sz="1000" baseline="0" dirty="0" smtClean="0"/>
              <a:t> </a:t>
            </a:r>
            <a:r>
              <a:rPr lang="nl-BE" sz="1000" baseline="0" dirty="0" err="1" smtClean="0"/>
              <a:t>pupils</a:t>
            </a:r>
            <a:r>
              <a:rPr lang="nl-BE" sz="1000" baseline="0" dirty="0" smtClean="0"/>
              <a:t> </a:t>
            </a:r>
            <a:r>
              <a:rPr lang="nl-BE" sz="1000" baseline="0" dirty="0" err="1" smtClean="0"/>
              <a:t>know</a:t>
            </a:r>
            <a:r>
              <a:rPr lang="nl-BE" sz="1000" baseline="0" dirty="0" smtClean="0"/>
              <a:t> </a:t>
            </a:r>
            <a:r>
              <a:rPr lang="nl-BE" sz="1000" baseline="0" dirty="0" err="1" smtClean="0"/>
              <a:t>that</a:t>
            </a:r>
            <a:r>
              <a:rPr lang="nl-BE" sz="1000" baseline="0" dirty="0" smtClean="0"/>
              <a:t> energy is a property of </a:t>
            </a:r>
            <a:r>
              <a:rPr lang="nl-BE" sz="1000" baseline="0" dirty="0" err="1" smtClean="0"/>
              <a:t>an</a:t>
            </a:r>
            <a:r>
              <a:rPr lang="nl-BE" sz="1000" baseline="0" dirty="0" smtClean="0"/>
              <a:t> object </a:t>
            </a:r>
            <a:r>
              <a:rPr lang="nl-BE" sz="1000" baseline="0" dirty="0" err="1" smtClean="0"/>
              <a:t>that</a:t>
            </a:r>
            <a:r>
              <a:rPr lang="nl-BE" sz="1000" baseline="0" dirty="0" smtClean="0"/>
              <a:t> </a:t>
            </a:r>
            <a:r>
              <a:rPr lang="nl-BE" sz="1000" baseline="0" dirty="0" err="1" smtClean="0"/>
              <a:t>inducates</a:t>
            </a:r>
            <a:r>
              <a:rPr lang="nl-BE" sz="1000" baseline="0" dirty="0" smtClean="0"/>
              <a:t> </a:t>
            </a:r>
            <a:r>
              <a:rPr lang="nl-BE" sz="1000" baseline="0" dirty="0" err="1" smtClean="0"/>
              <a:t>how</a:t>
            </a:r>
            <a:r>
              <a:rPr lang="nl-BE" sz="1000" baseline="0" dirty="0" smtClean="0"/>
              <a:t> </a:t>
            </a:r>
            <a:r>
              <a:rPr lang="nl-BE" sz="1000" baseline="0" dirty="0" err="1" smtClean="0"/>
              <a:t>much</a:t>
            </a:r>
            <a:r>
              <a:rPr lang="nl-BE" sz="1000" baseline="0" dirty="0" smtClean="0"/>
              <a:t> change </a:t>
            </a:r>
            <a:r>
              <a:rPr lang="nl-BE" sz="1000" baseline="0" dirty="0" err="1" smtClean="0"/>
              <a:t>this</a:t>
            </a:r>
            <a:r>
              <a:rPr lang="nl-BE" sz="1000" baseline="0" dirty="0" smtClean="0"/>
              <a:t> object </a:t>
            </a:r>
            <a:r>
              <a:rPr lang="nl-BE" sz="1000" baseline="0" dirty="0" err="1" smtClean="0"/>
              <a:t>can</a:t>
            </a:r>
            <a:r>
              <a:rPr lang="nl-BE" sz="1000" baseline="0" dirty="0" smtClean="0"/>
              <a:t> </a:t>
            </a:r>
            <a:r>
              <a:rPr lang="nl-BE" sz="1000" baseline="0" dirty="0" err="1" smtClean="0"/>
              <a:t>cause</a:t>
            </a:r>
            <a:r>
              <a:rPr lang="nl-BE" sz="1000" baseline="0" dirty="0" smtClean="0"/>
              <a:t>, </a:t>
            </a:r>
            <a:r>
              <a:rPr lang="nl-BE" sz="1000" baseline="0" dirty="0" err="1" smtClean="0"/>
              <a:t>they</a:t>
            </a:r>
            <a:r>
              <a:rPr lang="nl-BE" sz="1000" baseline="0" dirty="0" smtClean="0"/>
              <a:t> </a:t>
            </a:r>
            <a:r>
              <a:rPr lang="nl-BE" sz="1000" baseline="0" dirty="0" err="1" smtClean="0"/>
              <a:t>can</a:t>
            </a:r>
            <a:r>
              <a:rPr lang="nl-BE" sz="1000" baseline="0" dirty="0" smtClean="0"/>
              <a:t> </a:t>
            </a:r>
            <a:r>
              <a:rPr lang="nl-BE" sz="1000" baseline="0" dirty="0" err="1" smtClean="0"/>
              <a:t>come</a:t>
            </a:r>
            <a:r>
              <a:rPr lang="nl-BE" sz="1000" baseline="0" dirty="0" smtClean="0"/>
              <a:t> up </a:t>
            </a:r>
            <a:r>
              <a:rPr lang="nl-BE" sz="1000" baseline="0" dirty="0" err="1" smtClean="0"/>
              <a:t>with</a:t>
            </a:r>
            <a:r>
              <a:rPr lang="nl-BE" sz="1000" baseline="0" dirty="0" smtClean="0"/>
              <a:t> the different parameters </a:t>
            </a:r>
            <a:r>
              <a:rPr lang="nl-BE" sz="1000" baseline="0" dirty="0" err="1" smtClean="0"/>
              <a:t>that</a:t>
            </a:r>
            <a:r>
              <a:rPr lang="nl-BE" sz="1000" baseline="0" dirty="0" smtClean="0"/>
              <a:t> </a:t>
            </a:r>
            <a:r>
              <a:rPr lang="nl-BE" sz="1000" baseline="0" dirty="0" err="1" smtClean="0"/>
              <a:t>contribute</a:t>
            </a:r>
            <a:r>
              <a:rPr lang="nl-BE" sz="1000" baseline="0" dirty="0" smtClean="0"/>
              <a:t> </a:t>
            </a:r>
            <a:r>
              <a:rPr lang="nl-BE" sz="1000" baseline="0" dirty="0" err="1" smtClean="0"/>
              <a:t>to</a:t>
            </a:r>
            <a:r>
              <a:rPr lang="nl-BE" sz="1000" baseline="0" dirty="0" smtClean="0"/>
              <a:t> energy</a:t>
            </a:r>
          </a:p>
          <a:p>
            <a:r>
              <a:rPr lang="nl-BE" sz="1000" baseline="0" dirty="0" smtClean="0"/>
              <a:t>In the FOI </a:t>
            </a:r>
            <a:r>
              <a:rPr lang="nl-BE" sz="1000" baseline="0" dirty="0" err="1" smtClean="0"/>
              <a:t>method</a:t>
            </a:r>
            <a:r>
              <a:rPr lang="nl-BE" sz="1000" baseline="0" dirty="0" smtClean="0"/>
              <a:t> the teacher is </a:t>
            </a:r>
            <a:r>
              <a:rPr lang="nl-BE" sz="1000" baseline="0" dirty="0" err="1" smtClean="0"/>
              <a:t>facilitating</a:t>
            </a:r>
            <a:r>
              <a:rPr lang="nl-BE" sz="1000" baseline="0" dirty="0" smtClean="0"/>
              <a:t> the proces of </a:t>
            </a:r>
            <a:r>
              <a:rPr lang="nl-BE" sz="1000" baseline="0" dirty="0" err="1" smtClean="0"/>
              <a:t>learning</a:t>
            </a:r>
            <a:r>
              <a:rPr lang="nl-BE" sz="1000" baseline="0" dirty="0" smtClean="0"/>
              <a:t>, coaching it. He or </a:t>
            </a:r>
            <a:r>
              <a:rPr lang="nl-BE" sz="1000" baseline="0" dirty="0" err="1" smtClean="0"/>
              <a:t>she</a:t>
            </a:r>
            <a:r>
              <a:rPr lang="nl-BE" sz="1000" baseline="0" dirty="0" smtClean="0"/>
              <a:t> </a:t>
            </a:r>
            <a:r>
              <a:rPr lang="nl-BE" sz="1000" baseline="0" dirty="0" err="1" smtClean="0"/>
              <a:t>can</a:t>
            </a:r>
            <a:r>
              <a:rPr lang="nl-BE" sz="1000" baseline="0" dirty="0" smtClean="0"/>
              <a:t> </a:t>
            </a:r>
            <a:r>
              <a:rPr lang="nl-BE" sz="1000" baseline="0" dirty="0" err="1" smtClean="0"/>
              <a:t>not</a:t>
            </a:r>
            <a:r>
              <a:rPr lang="nl-BE" sz="1000" baseline="0" dirty="0" smtClean="0"/>
              <a:t> present </a:t>
            </a:r>
            <a:r>
              <a:rPr lang="nl-BE" sz="1000" baseline="0" dirty="0" err="1" smtClean="0"/>
              <a:t>himself</a:t>
            </a:r>
            <a:r>
              <a:rPr lang="nl-BE" sz="1000" baseline="0" dirty="0" smtClean="0"/>
              <a:t> as the expert as </a:t>
            </a:r>
            <a:r>
              <a:rPr lang="nl-BE" sz="1000" baseline="0" dirty="0" err="1" smtClean="0"/>
              <a:t>this</a:t>
            </a:r>
            <a:r>
              <a:rPr lang="nl-BE" sz="1000" baseline="0" dirty="0" smtClean="0"/>
              <a:t> </a:t>
            </a:r>
            <a:r>
              <a:rPr lang="nl-BE" sz="1000" baseline="0" dirty="0" err="1" smtClean="0"/>
              <a:t>stops</a:t>
            </a:r>
            <a:r>
              <a:rPr lang="nl-BE" sz="1000" baseline="0" dirty="0" smtClean="0"/>
              <a:t> the personal thinking proces of the </a:t>
            </a:r>
            <a:r>
              <a:rPr lang="nl-BE" sz="1000" baseline="0" dirty="0" err="1" smtClean="0"/>
              <a:t>pupils</a:t>
            </a:r>
            <a:r>
              <a:rPr lang="nl-BE" sz="1000" baseline="0" dirty="0" smtClean="0"/>
              <a:t>. </a:t>
            </a:r>
            <a:r>
              <a:rPr lang="nl-BE" sz="1000" baseline="0" dirty="0" err="1" smtClean="0"/>
              <a:t>So</a:t>
            </a:r>
            <a:r>
              <a:rPr lang="nl-BE" sz="1000" baseline="0" dirty="0" smtClean="0"/>
              <a:t> the teacher </a:t>
            </a:r>
            <a:r>
              <a:rPr lang="nl-BE" sz="1000" baseline="0" dirty="0" err="1" smtClean="0"/>
              <a:t>expresses</a:t>
            </a:r>
            <a:r>
              <a:rPr lang="nl-BE" sz="1000" baseline="0" dirty="0" smtClean="0"/>
              <a:t>, </a:t>
            </a:r>
            <a:r>
              <a:rPr lang="nl-BE" sz="1000" baseline="0" dirty="0" err="1" smtClean="0"/>
              <a:t>introduces</a:t>
            </a:r>
            <a:r>
              <a:rPr lang="nl-BE" sz="1000" baseline="0" dirty="0" smtClean="0"/>
              <a:t> the </a:t>
            </a:r>
            <a:r>
              <a:rPr lang="nl-BE" sz="1000" baseline="0" dirty="0" err="1" smtClean="0"/>
              <a:t>scientists</a:t>
            </a:r>
            <a:r>
              <a:rPr lang="nl-BE" sz="1000" baseline="0" dirty="0" smtClean="0"/>
              <a:t> point of view. He is </a:t>
            </a:r>
            <a:r>
              <a:rPr lang="nl-BE" sz="1000" baseline="0" dirty="0" err="1" smtClean="0"/>
              <a:t>both</a:t>
            </a:r>
            <a:r>
              <a:rPr lang="nl-BE" sz="1000" baseline="0" dirty="0" smtClean="0"/>
              <a:t> expert in the </a:t>
            </a:r>
            <a:r>
              <a:rPr lang="nl-BE" sz="1000" baseline="0" dirty="0" err="1" smtClean="0"/>
              <a:t>scientific</a:t>
            </a:r>
            <a:r>
              <a:rPr lang="nl-BE" sz="1000" baseline="0" dirty="0" smtClean="0"/>
              <a:t> </a:t>
            </a:r>
            <a:r>
              <a:rPr lang="nl-BE" sz="1000" baseline="0" dirty="0" err="1" smtClean="0"/>
              <a:t>and</a:t>
            </a:r>
            <a:r>
              <a:rPr lang="nl-BE" sz="1000" baseline="0" dirty="0" smtClean="0"/>
              <a:t> the </a:t>
            </a:r>
            <a:r>
              <a:rPr lang="nl-BE" sz="1000" baseline="0" dirty="0" err="1" smtClean="0"/>
              <a:t>preconceptual</a:t>
            </a:r>
            <a:r>
              <a:rPr lang="nl-BE" sz="1000" baseline="0" dirty="0" smtClean="0"/>
              <a:t> point of view </a:t>
            </a:r>
            <a:r>
              <a:rPr lang="nl-BE" sz="1000" baseline="0" dirty="0" err="1" smtClean="0"/>
              <a:t>and</a:t>
            </a:r>
            <a:r>
              <a:rPr lang="nl-BE" sz="1000" baseline="0" dirty="0" smtClean="0"/>
              <a:t> he </a:t>
            </a:r>
            <a:r>
              <a:rPr lang="nl-BE" sz="1000" baseline="0" dirty="0" err="1" smtClean="0"/>
              <a:t>can</a:t>
            </a:r>
            <a:r>
              <a:rPr lang="nl-BE" sz="1000" baseline="0" dirty="0" smtClean="0"/>
              <a:t> match </a:t>
            </a:r>
            <a:r>
              <a:rPr lang="nl-BE" sz="1000" baseline="0" dirty="0" err="1" smtClean="0"/>
              <a:t>both</a:t>
            </a:r>
            <a:r>
              <a:rPr lang="nl-BE" sz="1000" baseline="0" dirty="0" smtClean="0"/>
              <a:t>.</a:t>
            </a:r>
          </a:p>
          <a:p>
            <a:endParaRPr lang="en-US" sz="1000"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31</a:t>
            </a:fld>
            <a:endParaRPr lang="nl-BE"/>
          </a:p>
        </p:txBody>
      </p:sp>
    </p:spTree>
    <p:extLst>
      <p:ext uri="{BB962C8B-B14F-4D97-AF65-F5344CB8AC3E}">
        <p14:creationId xmlns:p14="http://schemas.microsoft.com/office/powerpoint/2010/main" val="714309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33</a:t>
            </a:fld>
            <a:endParaRPr lang="nl-BE"/>
          </a:p>
        </p:txBody>
      </p:sp>
    </p:spTree>
    <p:extLst>
      <p:ext uri="{BB962C8B-B14F-4D97-AF65-F5344CB8AC3E}">
        <p14:creationId xmlns:p14="http://schemas.microsoft.com/office/powerpoint/2010/main" val="211538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baseline="30000" dirty="0" err="1" smtClean="0">
                <a:effectLst/>
                <a:latin typeface="Times New Roman"/>
              </a:rPr>
              <a:t>Padmos</a:t>
            </a:r>
            <a:r>
              <a:rPr lang="nl-BE" sz="1200" b="0" baseline="30000" dirty="0" smtClean="0">
                <a:effectLst/>
                <a:latin typeface="Times New Roman"/>
              </a:rPr>
              <a:t>, T. (2006) Wetenschappelijke geletterdheid. Een uitnodiging tot samenwerking tussen de taal- en de vakleerkracht. Vonk, 35 </a:t>
            </a:r>
            <a:endParaRPr lang="en-US" sz="2000" b="0" baseline="30000" dirty="0" smtClean="0">
              <a:effectLst/>
              <a:latin typeface="Times New Roman"/>
            </a:endParaRPr>
          </a:p>
          <a:p>
            <a:pPr>
              <a:spcAft>
                <a:spcPts val="0"/>
              </a:spcAft>
            </a:pPr>
            <a:r>
              <a:rPr lang="en-US" sz="1200" baseline="30000" dirty="0" err="1" smtClean="0">
                <a:effectLst/>
                <a:latin typeface="Times New Roman"/>
                <a:ea typeface="Times New Roman"/>
              </a:rPr>
              <a:t>Vosniadou</a:t>
            </a:r>
            <a:r>
              <a:rPr lang="en-US" sz="1200" baseline="30000" dirty="0" smtClean="0">
                <a:effectLst/>
                <a:latin typeface="Times New Roman"/>
                <a:ea typeface="Times New Roman"/>
              </a:rPr>
              <a:t> S. (2013) International Handbook of research on Conceptual Change  </a:t>
            </a:r>
            <a:endParaRPr lang="en-US" sz="2000" baseline="30000" dirty="0" smtClean="0">
              <a:effectLst/>
              <a:latin typeface="Times New Roman"/>
              <a:ea typeface="Times New Roman"/>
            </a:endParaRPr>
          </a:p>
          <a:p>
            <a:pPr>
              <a:spcAft>
                <a:spcPts val="0"/>
              </a:spcAft>
            </a:pPr>
            <a:r>
              <a:rPr lang="nl-BE" sz="1200" baseline="30000" dirty="0" smtClean="0">
                <a:effectLst/>
                <a:latin typeface="Times New Roman"/>
                <a:ea typeface="Times New Roman"/>
              </a:rPr>
              <a:t>De “Inspiratiegids voor een kwaliteitsvolle vakdidactiek Natuurwetenschappen” (School of </a:t>
            </a:r>
            <a:r>
              <a:rPr lang="nl-BE" sz="1200" baseline="30000" dirty="0" err="1" smtClean="0">
                <a:effectLst/>
                <a:latin typeface="Times New Roman"/>
                <a:ea typeface="Times New Roman"/>
              </a:rPr>
              <a:t>Education</a:t>
            </a:r>
            <a:r>
              <a:rPr lang="nl-BE" sz="1200" baseline="30000" dirty="0" smtClean="0">
                <a:effectLst/>
                <a:latin typeface="Times New Roman"/>
                <a:ea typeface="Times New Roman"/>
              </a:rPr>
              <a:t> </a:t>
            </a:r>
            <a:r>
              <a:rPr lang="nl-BE" sz="1200" baseline="30000" dirty="0" err="1" smtClean="0">
                <a:effectLst/>
                <a:latin typeface="Times New Roman"/>
                <a:ea typeface="Times New Roman"/>
              </a:rPr>
              <a:t>SoE</a:t>
            </a:r>
            <a:r>
              <a:rPr lang="nl-BE" sz="1200" baseline="30000" dirty="0" smtClean="0">
                <a:effectLst/>
                <a:latin typeface="Times New Roman"/>
                <a:ea typeface="Times New Roman"/>
              </a:rPr>
              <a:t>, 2013)</a:t>
            </a:r>
            <a:endParaRPr lang="en-US" sz="2000" baseline="30000" dirty="0" smtClean="0">
              <a:effectLst/>
              <a:latin typeface="Times New Roman"/>
              <a:ea typeface="Times New Roman"/>
            </a:endParaRPr>
          </a:p>
          <a:p>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a:t>
            </a:fld>
            <a:endParaRPr lang="nl-BE"/>
          </a:p>
        </p:txBody>
      </p:sp>
    </p:spTree>
    <p:extLst>
      <p:ext uri="{BB962C8B-B14F-4D97-AF65-F5344CB8AC3E}">
        <p14:creationId xmlns:p14="http://schemas.microsoft.com/office/powerpoint/2010/main" val="955414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800" b="1" dirty="0" smtClean="0">
                <a:solidFill>
                  <a:prstClr val="black"/>
                </a:solidFill>
                <a:latin typeface="Arial"/>
                <a:ea typeface="Times New Roman"/>
              </a:rPr>
              <a:t>Integratie van leerinhouden</a:t>
            </a:r>
          </a:p>
          <a:p>
            <a:pPr marL="0" lvl="0" indent="0">
              <a:buNone/>
            </a:pPr>
            <a:endParaRPr lang="en-US" sz="800" dirty="0" smtClean="0">
              <a:solidFill>
                <a:prstClr val="black"/>
              </a:solidFill>
              <a:latin typeface="Times New Roman"/>
              <a:ea typeface="Times New Roman"/>
            </a:endParaRPr>
          </a:p>
          <a:p>
            <a:pPr marL="0" lvl="0" indent="0">
              <a:buNone/>
            </a:pPr>
            <a:r>
              <a:rPr lang="nl-BE" sz="800" dirty="0" smtClean="0">
                <a:solidFill>
                  <a:prstClr val="black"/>
                </a:solidFill>
                <a:latin typeface="Arial"/>
                <a:ea typeface="Times New Roman"/>
              </a:rPr>
              <a:t>Het integreren van aparte chemische, biologische en fysische inhouden binnen de les natuurwetenschappen ligt voor de hand, maar is niet onbetwist. Zo menen onderzoekers in een SoE project dat er geen bewijs is dat integratie de wetenschappelijke conceptkennis van de leerlingen stimuleert . Echter, precies omdat er op dit moment amper leermateriaal bestaat waar de inhouden op een geïntegreerde wijze worden aangeboden, is dit bewijs moeilijk te vinden. Onderzoekers van het expertisenetwerk AUGent stippen in een onderzoeksproject naar de didactiek van natuurwetenschappen aan dat integratie van inhouden zeker een meerwaarde kan betekenen voor leerlingen die later geen wetenschappelijke loopbaan plannen omdat ze een minder versnipperd beeld van de wetenschappelijke concepten krijgen. In deze context is het materiaal dat in de V.S. werd ontwikkeld door Project 2061 erg interessant. </a:t>
            </a:r>
            <a:endParaRPr lang="en-US" sz="800" dirty="0" smtClean="0">
              <a:solidFill>
                <a:prstClr val="black"/>
              </a:solidFill>
              <a:latin typeface="Times New Roman"/>
              <a:ea typeface="Times New Roman"/>
            </a:endParaRPr>
          </a:p>
          <a:p>
            <a:pPr lvl="0"/>
            <a:endParaRPr lang="nl-BE" sz="800" b="1" dirty="0" smtClean="0">
              <a:solidFill>
                <a:prstClr val="black"/>
              </a:solidFill>
              <a:latin typeface="Arial"/>
              <a:ea typeface="Times New Roman"/>
            </a:endParaRPr>
          </a:p>
          <a:p>
            <a:pPr lvl="0"/>
            <a:r>
              <a:rPr lang="nl-BE" sz="800" b="1" dirty="0" smtClean="0">
                <a:solidFill>
                  <a:prstClr val="black"/>
                </a:solidFill>
                <a:latin typeface="Arial"/>
                <a:ea typeface="Times New Roman"/>
              </a:rPr>
              <a:t>Dialogisch leren</a:t>
            </a:r>
            <a:endParaRPr lang="en-US" sz="800" dirty="0" smtClean="0">
              <a:solidFill>
                <a:prstClr val="black"/>
              </a:solidFill>
              <a:latin typeface="Times New Roman"/>
              <a:ea typeface="Times New Roman"/>
            </a:endParaRPr>
          </a:p>
          <a:p>
            <a:pPr lvl="0"/>
            <a:r>
              <a:rPr lang="nl-BE" sz="800" dirty="0" smtClean="0">
                <a:solidFill>
                  <a:prstClr val="black"/>
                </a:solidFill>
                <a:latin typeface="Arial"/>
                <a:ea typeface="Times New Roman"/>
              </a:rPr>
              <a:t>In het spoor van constructivistische pedagogen zoals Dewey, Vygotsky en Galperin, is al meermaals aangetoond dat het verwoorden van kennis optimale verwerving ondersteunt. Leren gebeurt door de eigen gedachtewereld te confronteren met de buitenwereld. Het werk rond dialogisch leren van Robin Alexander biedt in deze een interessant aanknopingspunt. Deze pedagoog werkte een methodiek uit om via gesprek het denken en begrijpen van leerlingen te stimuleren. Hij biedt o.a. aandacht voor het opwekken van vragen, gerichte feedback, het stimuleren van uitwisseling van ideeën en discussie tussen leerlingen, het belang van argumentatie. </a:t>
            </a:r>
            <a:endParaRPr lang="en-US" sz="800" dirty="0" smtClean="0">
              <a:solidFill>
                <a:prstClr val="black"/>
              </a:solidFill>
              <a:latin typeface="Times New Roman"/>
              <a:ea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Karno</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Glassman M. (2013) Science as a web of trails: redesigning science education with the tools of the present to meet the needs of the future. Journal of science education and technology</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Zhou et. al.(2008) Understanding student cognition through an analysis of their preconceptions in physics. The Alberta Journal of educational research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Vol</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54 no.1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Keogh B., Naylor S. (1999) Concept cartoons: teaching and learning in science: an evaluation. International journal of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sciene</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education. 21</a:t>
            </a: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Reagust</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F. (1988) Development and use of diagnostic tests to evaluate students’ misconceptions in science International journal of science education l10</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Driver R. (1994) Constructing Scientific Knowledge in the Classroom.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Educational</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Researcher 23: 5-12</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Inspiratiegids voor een kwaliteitsvolle vakdidactiek Natuurwetenschappen” (School of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SoE</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2013)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Symposium 2013 Expertisenetwerk lerarenopleidingen AUGENT  Zuurstof voor het vak natuurwetenschappen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sng" strike="noStrike" kern="1200" cap="none" spc="0" normalizeH="0" baseline="0" noProof="0" dirty="0" smtClean="0">
                <a:ln>
                  <a:noFill/>
                </a:ln>
                <a:solidFill>
                  <a:srgbClr val="0000FF"/>
                </a:solidFill>
                <a:effectLst/>
                <a:uLnTx/>
                <a:uFillTx/>
                <a:latin typeface="Times New Roman"/>
                <a:ea typeface="Times New Roman"/>
                <a:cs typeface="+mn-cs"/>
                <a:hlinkClick r:id="rId3"/>
              </a:rPr>
              <a:t>http://www.aaas.org/program/project2061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Alexander R.J. (2006) Towards Dialogic Teaching: Rethinking Classroom Talk ISBN: 9780954694333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n-US" dirty="0"/>
          </a:p>
        </p:txBody>
      </p:sp>
      <p:sp>
        <p:nvSpPr>
          <p:cNvPr id="4" name="Tijdelijke aanduiding voor dianummer 3"/>
          <p:cNvSpPr>
            <a:spLocks noGrp="1"/>
          </p:cNvSpPr>
          <p:nvPr>
            <p:ph type="sldNum" sz="quarter" idx="10"/>
          </p:nvPr>
        </p:nvSpPr>
        <p:spPr/>
        <p:txBody>
          <a:bodyPr/>
          <a:lstStyle/>
          <a:p>
            <a:fld id="{919E7272-2E17-4B85-A08D-2838DC4EAA90}" type="slidenum">
              <a:rPr lang="en-US" smtClean="0"/>
              <a:t>34</a:t>
            </a:fld>
            <a:endParaRPr lang="en-US"/>
          </a:p>
        </p:txBody>
      </p:sp>
    </p:spTree>
    <p:extLst>
      <p:ext uri="{BB962C8B-B14F-4D97-AF65-F5344CB8AC3E}">
        <p14:creationId xmlns:p14="http://schemas.microsoft.com/office/powerpoint/2010/main" val="593389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Voorbeelden uit </a:t>
            </a:r>
            <a:r>
              <a:rPr lang="nl-BE" dirty="0" err="1" smtClean="0"/>
              <a:t>zzd</a:t>
            </a:r>
            <a:r>
              <a:rPr lang="nl-BE" baseline="0" dirty="0" smtClean="0"/>
              <a:t> toevoegen</a:t>
            </a:r>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35</a:t>
            </a:fld>
            <a:endParaRPr lang="nl-BE"/>
          </a:p>
        </p:txBody>
      </p:sp>
    </p:spTree>
    <p:extLst>
      <p:ext uri="{BB962C8B-B14F-4D97-AF65-F5344CB8AC3E}">
        <p14:creationId xmlns:p14="http://schemas.microsoft.com/office/powerpoint/2010/main" val="176705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Experiment met bimetaal en heet water uitvoeren</a:t>
            </a:r>
          </a:p>
          <a:p>
            <a:r>
              <a:rPr lang="nl-BE" dirty="0" smtClean="0"/>
              <a:t>Kop met hete tee in een grotere kop met koud water zetten</a:t>
            </a:r>
          </a:p>
          <a:p>
            <a:r>
              <a:rPr lang="nl-BE" dirty="0" smtClean="0"/>
              <a:t>Videofragment HFAM</a:t>
            </a:r>
            <a:endParaRPr lang="en-US" dirty="0"/>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37</a:t>
            </a:fld>
            <a:endParaRPr lang="nl-BE"/>
          </a:p>
        </p:txBody>
      </p:sp>
    </p:spTree>
    <p:extLst>
      <p:ext uri="{BB962C8B-B14F-4D97-AF65-F5344CB8AC3E}">
        <p14:creationId xmlns:p14="http://schemas.microsoft.com/office/powerpoint/2010/main" val="210146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dirty="0" smtClean="0"/>
              <a:t>Groupe International de Recherche sur l'Enseignement de la Physique</a:t>
            </a:r>
            <a:endParaRPr lang="en-US" dirty="0"/>
          </a:p>
        </p:txBody>
      </p:sp>
      <p:sp>
        <p:nvSpPr>
          <p:cNvPr id="4" name="Tijdelijke aanduiding voor dianummer 3"/>
          <p:cNvSpPr>
            <a:spLocks noGrp="1"/>
          </p:cNvSpPr>
          <p:nvPr>
            <p:ph type="sldNum" sz="quarter" idx="10"/>
          </p:nvPr>
        </p:nvSpPr>
        <p:spPr/>
        <p:txBody>
          <a:bodyPr/>
          <a:lstStyle/>
          <a:p>
            <a:fld id="{919E7272-2E17-4B85-A08D-2838DC4EAA90}" type="slidenum">
              <a:rPr lang="en-US" smtClean="0"/>
              <a:t>38</a:t>
            </a:fld>
            <a:endParaRPr lang="en-US"/>
          </a:p>
        </p:txBody>
      </p:sp>
    </p:spTree>
    <p:extLst>
      <p:ext uri="{BB962C8B-B14F-4D97-AF65-F5344CB8AC3E}">
        <p14:creationId xmlns:p14="http://schemas.microsoft.com/office/powerpoint/2010/main" val="123952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baseline="30000" dirty="0" err="1" smtClean="0">
                <a:effectLst/>
                <a:latin typeface="Times New Roman"/>
              </a:rPr>
              <a:t>Padmos</a:t>
            </a:r>
            <a:r>
              <a:rPr lang="nl-BE" sz="1200" b="0" baseline="30000" dirty="0" smtClean="0">
                <a:effectLst/>
                <a:latin typeface="Times New Roman"/>
              </a:rPr>
              <a:t>, T. (2006) Wetenschappelijke geletterdheid. Een uitnodiging tot samenwerking tussen de taal- en de vakleerkracht. Vonk, 35 </a:t>
            </a:r>
            <a:endParaRPr lang="en-US" sz="2000" b="0" baseline="30000" dirty="0" smtClean="0">
              <a:effectLst/>
              <a:latin typeface="Times New Roman"/>
            </a:endParaRPr>
          </a:p>
          <a:p>
            <a:pPr>
              <a:spcAft>
                <a:spcPts val="0"/>
              </a:spcAft>
            </a:pPr>
            <a:r>
              <a:rPr lang="en-US" sz="1200" baseline="30000" dirty="0" err="1" smtClean="0">
                <a:effectLst/>
                <a:latin typeface="Times New Roman"/>
                <a:ea typeface="Times New Roman"/>
              </a:rPr>
              <a:t>Vosniadou</a:t>
            </a:r>
            <a:r>
              <a:rPr lang="en-US" sz="1200" baseline="30000" dirty="0" smtClean="0">
                <a:effectLst/>
                <a:latin typeface="Times New Roman"/>
                <a:ea typeface="Times New Roman"/>
              </a:rPr>
              <a:t> S. (2013) International Handbook of research on Conceptual Change  </a:t>
            </a:r>
            <a:endParaRPr lang="en-US" sz="2000" baseline="30000" dirty="0" smtClean="0">
              <a:effectLst/>
              <a:latin typeface="Times New Roman"/>
              <a:ea typeface="Times New Roman"/>
            </a:endParaRPr>
          </a:p>
          <a:p>
            <a:pPr>
              <a:spcAft>
                <a:spcPts val="0"/>
              </a:spcAft>
            </a:pPr>
            <a:r>
              <a:rPr lang="nl-BE" sz="1200" baseline="30000" dirty="0" smtClean="0">
                <a:effectLst/>
                <a:latin typeface="Times New Roman"/>
                <a:ea typeface="Times New Roman"/>
              </a:rPr>
              <a:t>De “Inspiratiegids voor een kwaliteitsvolle vakdidactiek Natuurwetenschappen” (School of </a:t>
            </a:r>
            <a:r>
              <a:rPr lang="nl-BE" sz="1200" baseline="30000" dirty="0" err="1" smtClean="0">
                <a:effectLst/>
                <a:latin typeface="Times New Roman"/>
                <a:ea typeface="Times New Roman"/>
              </a:rPr>
              <a:t>Education</a:t>
            </a:r>
            <a:r>
              <a:rPr lang="nl-BE" sz="1200" baseline="30000" dirty="0" smtClean="0">
                <a:effectLst/>
                <a:latin typeface="Times New Roman"/>
                <a:ea typeface="Times New Roman"/>
              </a:rPr>
              <a:t> </a:t>
            </a:r>
            <a:r>
              <a:rPr lang="nl-BE" sz="1200" baseline="30000" dirty="0" err="1" smtClean="0">
                <a:effectLst/>
                <a:latin typeface="Times New Roman"/>
                <a:ea typeface="Times New Roman"/>
              </a:rPr>
              <a:t>SoE</a:t>
            </a:r>
            <a:r>
              <a:rPr lang="nl-BE" sz="1200" baseline="30000" dirty="0" smtClean="0">
                <a:effectLst/>
                <a:latin typeface="Times New Roman"/>
                <a:ea typeface="Times New Roman"/>
              </a:rPr>
              <a:t>, 2013)</a:t>
            </a:r>
            <a:endParaRPr lang="en-US" sz="2000" baseline="30000" dirty="0" smtClean="0">
              <a:effectLst/>
              <a:latin typeface="Times New Roman"/>
              <a:ea typeface="Times New Roman"/>
            </a:endParaRPr>
          </a:p>
          <a:p>
            <a:pPr>
              <a:spcAft>
                <a:spcPts val="0"/>
              </a:spcAft>
            </a:pPr>
            <a:r>
              <a:rPr lang="en-US" sz="1200" baseline="30000" dirty="0" err="1" smtClean="0">
                <a:effectLst/>
                <a:latin typeface="Times New Roman"/>
                <a:ea typeface="Times New Roman"/>
              </a:rPr>
              <a:t>Karno</a:t>
            </a:r>
            <a:r>
              <a:rPr lang="en-US" sz="1200" baseline="30000" dirty="0" smtClean="0">
                <a:effectLst/>
                <a:latin typeface="Times New Roman"/>
                <a:ea typeface="Times New Roman"/>
              </a:rPr>
              <a:t> D., Glassman M. (2013) Science as a web of trails: redesigning science education with the tools of the present to meet the needs of the future. Journal of science education and technology</a:t>
            </a:r>
          </a:p>
          <a:p>
            <a:pPr>
              <a:spcAft>
                <a:spcPts val="0"/>
              </a:spcAft>
            </a:pPr>
            <a:r>
              <a:rPr lang="en-US" sz="1400" baseline="30000" dirty="0" err="1" smtClean="0">
                <a:effectLst/>
                <a:latin typeface="Times New Roman"/>
                <a:ea typeface="Times New Roman"/>
              </a:rPr>
              <a:t>Karno</a:t>
            </a:r>
            <a:r>
              <a:rPr lang="en-US" sz="1400" baseline="30000" dirty="0" smtClean="0">
                <a:effectLst/>
                <a:latin typeface="Times New Roman"/>
                <a:ea typeface="Times New Roman"/>
              </a:rPr>
              <a:t> D., Glassman M. (2013) Science as a web of trails: redesigning science education with the tools of the present to meet the needs of the future. Journal of science education and technology</a:t>
            </a:r>
          </a:p>
          <a:p>
            <a:pPr>
              <a:spcAft>
                <a:spcPts val="0"/>
              </a:spcAft>
            </a:pPr>
            <a:r>
              <a:rPr lang="en-US" sz="1400" baseline="30000" dirty="0" smtClean="0">
                <a:effectLst/>
                <a:latin typeface="Times New Roman"/>
                <a:ea typeface="Times New Roman"/>
              </a:rPr>
              <a:t>Zhou et. al.(2008) Understanding student cognition through an analysis of their preconceptions in physics. The Alberta Journal of educational research </a:t>
            </a:r>
            <a:r>
              <a:rPr lang="en-US" sz="1400" baseline="30000" dirty="0" err="1" smtClean="0">
                <a:effectLst/>
                <a:latin typeface="Times New Roman"/>
                <a:ea typeface="Times New Roman"/>
              </a:rPr>
              <a:t>Vol</a:t>
            </a:r>
            <a:r>
              <a:rPr lang="en-US" sz="1400" baseline="30000" dirty="0" smtClean="0">
                <a:effectLst/>
                <a:latin typeface="Times New Roman"/>
                <a:ea typeface="Times New Roman"/>
              </a:rPr>
              <a:t> 54 no.1</a:t>
            </a:r>
          </a:p>
          <a:p>
            <a:pPr>
              <a:spcAft>
                <a:spcPts val="0"/>
              </a:spcAft>
            </a:pPr>
            <a:r>
              <a:rPr lang="en-US" sz="1400" baseline="30000" dirty="0" smtClean="0">
                <a:effectLst/>
                <a:latin typeface="Times New Roman"/>
                <a:ea typeface="Times New Roman"/>
              </a:rPr>
              <a:t>Keogh B., Naylor S. (1999) Concept cartoons: teaching and learning in science: an evaluation. International journal of </a:t>
            </a:r>
            <a:r>
              <a:rPr lang="en-US" sz="1400" baseline="30000" dirty="0" err="1" smtClean="0">
                <a:effectLst/>
                <a:latin typeface="Times New Roman"/>
                <a:ea typeface="Times New Roman"/>
              </a:rPr>
              <a:t>sciene</a:t>
            </a:r>
            <a:r>
              <a:rPr lang="en-US" sz="1400" baseline="30000" dirty="0" smtClean="0">
                <a:effectLst/>
                <a:latin typeface="Times New Roman"/>
                <a:ea typeface="Times New Roman"/>
              </a:rPr>
              <a:t> education. 21</a:t>
            </a:r>
            <a:r>
              <a:rPr lang="en-US" sz="1600" baseline="30000" dirty="0" smtClean="0">
                <a:effectLst/>
                <a:latin typeface="Times New Roman"/>
                <a:ea typeface="Times New Roman"/>
              </a:rPr>
              <a:t> </a:t>
            </a:r>
          </a:p>
          <a:p>
            <a:pPr>
              <a:spcAft>
                <a:spcPts val="0"/>
              </a:spcAft>
            </a:pPr>
            <a:r>
              <a:rPr lang="en-US" sz="1400" baseline="30000" dirty="0" smtClean="0">
                <a:effectLst/>
                <a:latin typeface="Times New Roman"/>
                <a:ea typeface="Times New Roman"/>
              </a:rPr>
              <a:t>Jacobs, H. H. (1989). Interdisciplinary Curriculum: Design and Implementation. Alexandria, VA: ASCD.</a:t>
            </a:r>
          </a:p>
          <a:p>
            <a:pPr>
              <a:spcAft>
                <a:spcPts val="0"/>
              </a:spcAft>
            </a:pPr>
            <a:r>
              <a:rPr lang="en-US" sz="1400" baseline="30000" dirty="0" smtClean="0">
                <a:effectLst/>
                <a:latin typeface="Times New Roman"/>
                <a:ea typeface="Times New Roman"/>
              </a:rPr>
              <a:t>Drake, S. and Reid, J. (2010). Research Monograph #28: Integrated Curriculum-Increasing Relevance While Maintaining Accountability. The Literacy and Numeracy Secretariat, &amp; the Ontario Association of Deans of Education</a:t>
            </a:r>
          </a:p>
          <a:p>
            <a:pPr>
              <a:spcAft>
                <a:spcPts val="0"/>
              </a:spcAft>
            </a:pPr>
            <a:r>
              <a:rPr lang="en-US" sz="1400" baseline="30000" dirty="0" smtClean="0">
                <a:effectLst/>
                <a:latin typeface="Times New Roman"/>
                <a:ea typeface="Times New Roman"/>
              </a:rPr>
              <a:t>Alexander R.J. (2006) Towards Dialogic Teaching: Rethinking Classroom Talk ISBN: 9780954694333</a:t>
            </a:r>
          </a:p>
          <a:p>
            <a:endParaRPr lang="en-US" sz="1200" dirty="0">
              <a:latin typeface="Times New Roman" pitchFamily="18" charset="0"/>
              <a:cs typeface="Times New Roman" pitchFamily="18" charset="0"/>
            </a:endParaRPr>
          </a:p>
        </p:txBody>
      </p:sp>
      <p:sp>
        <p:nvSpPr>
          <p:cNvPr id="4" name="Tijdelijke aanduiding voor dianummer 3"/>
          <p:cNvSpPr>
            <a:spLocks noGrp="1"/>
          </p:cNvSpPr>
          <p:nvPr>
            <p:ph type="sldNum" sz="quarter" idx="10"/>
          </p:nvPr>
        </p:nvSpPr>
        <p:spPr/>
        <p:txBody>
          <a:bodyPr/>
          <a:lstStyle/>
          <a:p>
            <a:fld id="{DB7D857B-033E-4220-8589-9FA7D807A308}" type="slidenum">
              <a:rPr lang="nl-BE" smtClean="0"/>
              <a:t>4</a:t>
            </a:fld>
            <a:endParaRPr lang="nl-BE"/>
          </a:p>
        </p:txBody>
      </p:sp>
    </p:spTree>
    <p:extLst>
      <p:ext uri="{BB962C8B-B14F-4D97-AF65-F5344CB8AC3E}">
        <p14:creationId xmlns:p14="http://schemas.microsoft.com/office/powerpoint/2010/main" val="955414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sz="800" b="1" dirty="0" smtClean="0">
                <a:solidFill>
                  <a:prstClr val="black"/>
                </a:solidFill>
                <a:latin typeface="Arial"/>
                <a:ea typeface="Times New Roman"/>
              </a:rPr>
              <a:t>Integratie van leerinhouden</a:t>
            </a:r>
          </a:p>
          <a:p>
            <a:pPr marL="0" lvl="0" indent="0">
              <a:buNone/>
            </a:pPr>
            <a:endParaRPr lang="en-US" sz="800" dirty="0" smtClean="0">
              <a:solidFill>
                <a:prstClr val="black"/>
              </a:solidFill>
              <a:latin typeface="Times New Roman"/>
              <a:ea typeface="Times New Roman"/>
            </a:endParaRPr>
          </a:p>
          <a:p>
            <a:pPr marL="0" lvl="0" indent="0">
              <a:buNone/>
            </a:pPr>
            <a:r>
              <a:rPr lang="nl-BE" sz="800" dirty="0" smtClean="0">
                <a:solidFill>
                  <a:prstClr val="black"/>
                </a:solidFill>
                <a:latin typeface="Arial"/>
                <a:ea typeface="Times New Roman"/>
              </a:rPr>
              <a:t>Het integreren van aparte chemische, biologische en fysische inhouden binnen de les natuurwetenschappen ligt voor de hand, maar is niet onbetwist. Zo menen onderzoekers in een SoE project dat er geen bewijs is dat integratie de wetenschappelijke conceptkennis van de leerlingen stimuleert . Echter, precies omdat er op dit moment amper leermateriaal bestaat waar de inhouden op een geïntegreerde wijze worden aangeboden, is dit bewijs moeilijk te vinden. Onderzoekers van het expertisenetwerk AUGent stippen in een onderzoeksproject naar de didactiek van natuurwetenschappen aan dat integratie van inhouden zeker een meerwaarde kan betekenen voor leerlingen die later geen wetenschappelijke loopbaan plannen omdat ze een minder versnipperd beeld van de wetenschappelijke concepten krijgen. In deze context is het materiaal dat in de V.S. werd ontwikkeld door Project 2061 erg interessant. </a:t>
            </a:r>
            <a:endParaRPr lang="en-US" sz="800" dirty="0" smtClean="0">
              <a:solidFill>
                <a:prstClr val="black"/>
              </a:solidFill>
              <a:latin typeface="Times New Roman"/>
              <a:ea typeface="Times New Roman"/>
            </a:endParaRPr>
          </a:p>
          <a:p>
            <a:pPr lvl="0"/>
            <a:endParaRPr lang="nl-BE" sz="800" b="1" dirty="0" smtClean="0">
              <a:solidFill>
                <a:prstClr val="black"/>
              </a:solidFill>
              <a:latin typeface="Arial"/>
              <a:ea typeface="Times New Roman"/>
            </a:endParaRPr>
          </a:p>
          <a:p>
            <a:pPr lvl="0"/>
            <a:r>
              <a:rPr lang="nl-BE" sz="800" b="1" dirty="0" smtClean="0">
                <a:solidFill>
                  <a:prstClr val="black"/>
                </a:solidFill>
                <a:latin typeface="Arial"/>
                <a:ea typeface="Times New Roman"/>
              </a:rPr>
              <a:t>Dialogisch leren</a:t>
            </a:r>
            <a:endParaRPr lang="en-US" sz="800" dirty="0" smtClean="0">
              <a:solidFill>
                <a:prstClr val="black"/>
              </a:solidFill>
              <a:latin typeface="Times New Roman"/>
              <a:ea typeface="Times New Roman"/>
            </a:endParaRPr>
          </a:p>
          <a:p>
            <a:pPr lvl="0"/>
            <a:r>
              <a:rPr lang="nl-BE" sz="800" dirty="0" smtClean="0">
                <a:solidFill>
                  <a:prstClr val="black"/>
                </a:solidFill>
                <a:latin typeface="Arial"/>
                <a:ea typeface="Times New Roman"/>
              </a:rPr>
              <a:t>In het spoor van constructivistische pedagogen zoals Dewey, Vygotsky en Galperin, is al meermaals aangetoond dat het verwoorden van kennis optimale verwerving ondersteunt. Leren gebeurt door de eigen gedachtewereld te confronteren met de buitenwereld. Het werk rond dialogisch leren van Robin Alexander biedt in deze een interessant aanknopingspunt. Deze pedagoog werkte een methodiek uit om via gesprek het denken en begrijpen van leerlingen te stimuleren. Hij biedt o.a. aandacht voor het opwekken van vragen, gerichte feedback, het stimuleren van uitwisseling van ideeën en discussie tussen leerlingen, het belang van argumentatie. </a:t>
            </a:r>
            <a:endParaRPr lang="en-US" sz="800" dirty="0" smtClean="0">
              <a:solidFill>
                <a:prstClr val="black"/>
              </a:solidFill>
              <a:latin typeface="Times New Roman"/>
              <a:ea typeface="Times New Roman"/>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Karno</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Glassman M. (2013) Science as a web of trails: redesigning science education with the tools of the present to meet the needs of the future. Journal of science education and technology</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Zhou et. al.(2008) Understanding student cognition through an analysis of their preconceptions in physics. The Alberta Journal of educational research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Vol</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54 no.1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Keogh B., Naylor S. (1999) Concept cartoons: teaching and learning in science: an evaluation. International journal of </a:t>
            </a: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sciene</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education. 21</a:t>
            </a: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err="1" smtClean="0">
                <a:ln>
                  <a:noFill/>
                </a:ln>
                <a:solidFill>
                  <a:prstClr val="black"/>
                </a:solidFill>
                <a:effectLst/>
                <a:uLnTx/>
                <a:uFillTx/>
                <a:latin typeface="Times New Roman"/>
                <a:ea typeface="Times New Roman"/>
                <a:cs typeface="+mn-cs"/>
              </a:rPr>
              <a:t>Reagust</a:t>
            </a: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 D. F. (1988) Development and use of diagnostic tests to evaluate students’ misconceptions in science International journal of science education l10</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Driver R. (1994) Constructing Scientific Knowledge in the Classroom.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Educational</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Researcher 23: 5-12</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Inspiratiegids voor een kwaliteitsvolle vakdidactiek Natuurwetenschappen” (School of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Education</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a:t>
            </a:r>
            <a:r>
              <a:rPr kumimoji="0" lang="nl-BE" sz="700" b="0" i="0" u="none" strike="noStrike" kern="1200" cap="none" spc="0" normalizeH="0" baseline="0" noProof="0" dirty="0" err="1" smtClean="0">
                <a:ln>
                  <a:noFill/>
                </a:ln>
                <a:solidFill>
                  <a:prstClr val="black"/>
                </a:solidFill>
                <a:effectLst/>
                <a:uLnTx/>
                <a:uFillTx/>
                <a:latin typeface="Times New Roman"/>
                <a:ea typeface="Times New Roman"/>
                <a:cs typeface="+mn-cs"/>
              </a:rPr>
              <a:t>SoE</a:t>
            </a: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 2013)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none" strike="noStrike" kern="1200" cap="none" spc="0" normalizeH="0" baseline="0" noProof="0" dirty="0" smtClean="0">
                <a:ln>
                  <a:noFill/>
                </a:ln>
                <a:solidFill>
                  <a:prstClr val="black"/>
                </a:solidFill>
                <a:effectLst/>
                <a:uLnTx/>
                <a:uFillTx/>
                <a:latin typeface="Times New Roman"/>
                <a:ea typeface="Times New Roman"/>
                <a:cs typeface="+mn-cs"/>
              </a:rPr>
              <a:t>Symposium 2013 Expertisenetwerk lerarenopleidingen AUGENT  Zuurstof voor het vak natuurwetenschappen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nl-BE" sz="700" b="0" i="0" u="sng" strike="noStrike" kern="1200" cap="none" spc="0" normalizeH="0" baseline="0" noProof="0" dirty="0" smtClean="0">
                <a:ln>
                  <a:noFill/>
                </a:ln>
                <a:solidFill>
                  <a:srgbClr val="0000FF"/>
                </a:solidFill>
                <a:effectLst/>
                <a:uLnTx/>
                <a:uFillTx/>
                <a:latin typeface="Times New Roman"/>
                <a:ea typeface="Times New Roman"/>
                <a:cs typeface="+mn-cs"/>
                <a:hlinkClick r:id="rId3"/>
              </a:rPr>
              <a:t>http://www.aaas.org/program/project2061</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700" b="0" i="0" u="none" strike="noStrike" kern="1200" cap="none" spc="0" normalizeH="0" baseline="0" noProof="0" dirty="0" smtClean="0">
                <a:ln>
                  <a:noFill/>
                </a:ln>
                <a:solidFill>
                  <a:prstClr val="black"/>
                </a:solidFill>
                <a:effectLst/>
                <a:uLnTx/>
                <a:uFillTx/>
                <a:latin typeface="Times New Roman"/>
                <a:ea typeface="Times New Roman"/>
                <a:cs typeface="+mn-cs"/>
              </a:rPr>
              <a:t>Alexander R.J. (2006) Towards Dialogic Teaching: Rethinking Classroom Talk ISBN: 9780954694333</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800" b="0" i="0" u="none" strike="noStrike" kern="1200" cap="none" spc="0" normalizeH="0" baseline="0" noProof="0" dirty="0" smtClean="0">
                <a:ln>
                  <a:noFill/>
                </a:ln>
                <a:solidFill>
                  <a:prstClr val="black"/>
                </a:solidFill>
                <a:effectLst/>
                <a:uLnTx/>
                <a:uFillTx/>
                <a:latin typeface="Times New Roman"/>
                <a:ea typeface="Times New Roman"/>
                <a:cs typeface="+mn-cs"/>
              </a:rPr>
              <a:t> </a:t>
            </a:r>
            <a:endParaRPr kumimoji="0" lang="en-US" sz="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n-US" dirty="0"/>
          </a:p>
        </p:txBody>
      </p:sp>
      <p:sp>
        <p:nvSpPr>
          <p:cNvPr id="4" name="Tijdelijke aanduiding voor dianummer 3"/>
          <p:cNvSpPr>
            <a:spLocks noGrp="1"/>
          </p:cNvSpPr>
          <p:nvPr>
            <p:ph type="sldNum" sz="quarter" idx="10"/>
          </p:nvPr>
        </p:nvSpPr>
        <p:spPr/>
        <p:txBody>
          <a:bodyPr/>
          <a:lstStyle/>
          <a:p>
            <a:fld id="{919E7272-2E17-4B85-A08D-2838DC4EAA90}" type="slidenum">
              <a:rPr lang="en-US" smtClean="0"/>
              <a:t>6</a:t>
            </a:fld>
            <a:endParaRPr lang="en-US"/>
          </a:p>
        </p:txBody>
      </p:sp>
    </p:spTree>
    <p:extLst>
      <p:ext uri="{BB962C8B-B14F-4D97-AF65-F5344CB8AC3E}">
        <p14:creationId xmlns:p14="http://schemas.microsoft.com/office/powerpoint/2010/main" val="593389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7</a:t>
            </a:fld>
            <a:endParaRPr lang="nl-NL"/>
          </a:p>
        </p:txBody>
      </p:sp>
    </p:spTree>
    <p:extLst>
      <p:ext uri="{BB962C8B-B14F-4D97-AF65-F5344CB8AC3E}">
        <p14:creationId xmlns:p14="http://schemas.microsoft.com/office/powerpoint/2010/main" val="324905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8</a:t>
            </a:fld>
            <a:endParaRPr lang="nl-NL"/>
          </a:p>
        </p:txBody>
      </p:sp>
    </p:spTree>
    <p:extLst>
      <p:ext uri="{BB962C8B-B14F-4D97-AF65-F5344CB8AC3E}">
        <p14:creationId xmlns:p14="http://schemas.microsoft.com/office/powerpoint/2010/main" val="100181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9</a:t>
            </a:fld>
            <a:endParaRPr lang="nl-NL"/>
          </a:p>
        </p:txBody>
      </p:sp>
    </p:spTree>
    <p:extLst>
      <p:ext uri="{BB962C8B-B14F-4D97-AF65-F5344CB8AC3E}">
        <p14:creationId xmlns:p14="http://schemas.microsoft.com/office/powerpoint/2010/main" val="123873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10</a:t>
            </a:fld>
            <a:endParaRPr lang="nl-NL"/>
          </a:p>
        </p:txBody>
      </p:sp>
    </p:spTree>
    <p:extLst>
      <p:ext uri="{BB962C8B-B14F-4D97-AF65-F5344CB8AC3E}">
        <p14:creationId xmlns:p14="http://schemas.microsoft.com/office/powerpoint/2010/main" val="4097170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smtClean="0">
                <a:solidFill>
                  <a:schemeClr val="tx1"/>
                </a:solidFill>
                <a:effectLst/>
                <a:latin typeface="+mn-lt"/>
                <a:ea typeface="+mn-ea"/>
                <a:cs typeface="+mn-cs"/>
              </a:rPr>
              <a:t>Het ontwikkelen van wetenschappelijke geletterdheid gaat hand in hand met de taalontwikkeling van jongeren. Inzicht wordt opgebouwd door het verwoorden van de complexe wetenschappelijke materie in de eigen taal met daarnaast ook aandacht voor het aanleren van een ‘wetenschappelijke taal’. Maar hier stelt zich een cruciaal probleem. </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De opbouw van wetenschappelijke ideeën (concepten) gebeurt vaak gebrekkig. Jongeren kunnen wel in formuletaal en definities over wetenschappelijke begrippen zoals kracht, energie, materie of leven spreken, maar het gebruiken van de dagelijkse taal om wetenschappelijke concepten te bespreken lukt slechts zelden. Het niet koppelen van de eigen voorstellingen aan de wetenschappelijke concepten wordt als één van de hoofdoorzaken gezien van het gebrek aan wetenschappelijk inzicht. De 8+1 methodiek en het ‘science literacy project’ van de American Association for the Advancement of Science pleit er in dit kader voor om een afgelijnd basispakket aan concepten te gebruiken.</a:t>
            </a:r>
            <a:endParaRPr lang="nl-NL" sz="1200" kern="1200" dirty="0" smtClean="0">
              <a:solidFill>
                <a:schemeClr val="tx1"/>
              </a:solidFill>
              <a:effectLst/>
              <a:latin typeface="+mn-lt"/>
              <a:ea typeface="+mn-ea"/>
              <a:cs typeface="+mn-cs"/>
            </a:endParaRPr>
          </a:p>
          <a:p>
            <a:r>
              <a:rPr lang="nl-BE" sz="1200" kern="1200" dirty="0" smtClean="0">
                <a:solidFill>
                  <a:schemeClr val="tx1"/>
                </a:solidFill>
                <a:effectLst/>
                <a:latin typeface="+mn-lt"/>
                <a:ea typeface="+mn-ea"/>
                <a:cs typeface="+mn-cs"/>
              </a:rPr>
              <a:t>Precies doordat er binnen de wetenschapsvakken weinig aandacht is voor talige conceptvorming, worden misvattingen bij leerlingen versterkt of in stand gehouden. Dit is deels te wijten aan een gebrekkige kennis bij leraren omtrent de misverstanden die heersen bij leerlingen en een niet-aangepaste didactische strategie om de misverstanden weg te werken. </a:t>
            </a:r>
            <a:endParaRPr lang="nl-NL"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nl-NL" dirty="0" smtClean="0"/>
          </a:p>
          <a:p>
            <a:pPr>
              <a:buFontTx/>
              <a:buChar char="-"/>
            </a:pPr>
            <a:r>
              <a:rPr lang="nl-NL" dirty="0" smtClean="0"/>
              <a:t>Aangebrachte wet concepten blijven ze niet hangen / worden niet toegepast in andere situaties</a:t>
            </a:r>
          </a:p>
          <a:p>
            <a:pPr>
              <a:buFontTx/>
              <a:buChar char="-"/>
            </a:pPr>
            <a:r>
              <a:rPr lang="nl-NL" dirty="0" err="1" smtClean="0"/>
              <a:t>Lln</a:t>
            </a:r>
            <a:r>
              <a:rPr lang="nl-NL" dirty="0" smtClean="0"/>
              <a:t> vallen snel terug op preconcepten om nieuwe zaken uit te leggen</a:t>
            </a:r>
          </a:p>
          <a:p>
            <a:pPr>
              <a:buFontTx/>
              <a:buChar char="-"/>
            </a:pPr>
            <a:r>
              <a:rPr lang="nl-NL" dirty="0" smtClean="0"/>
              <a:t>Wetenschappelijke concepten begrijpen is moeilijk voor leerlingen </a:t>
            </a:r>
          </a:p>
          <a:p>
            <a:pPr>
              <a:buFontTx/>
              <a:buChar char="-"/>
            </a:pPr>
            <a:r>
              <a:rPr lang="nl-NL" dirty="0" smtClean="0"/>
              <a:t>Aansluiting wereld (waaruit preconcepten komen) met wetenschappelijk model</a:t>
            </a:r>
          </a:p>
          <a:p>
            <a:endParaRPr lang="nl-NL" dirty="0"/>
          </a:p>
        </p:txBody>
      </p:sp>
      <p:sp>
        <p:nvSpPr>
          <p:cNvPr id="4" name="Tijdelijke aanduiding voor dianummer 3"/>
          <p:cNvSpPr>
            <a:spLocks noGrp="1"/>
          </p:cNvSpPr>
          <p:nvPr>
            <p:ph type="sldNum" sz="quarter" idx="10"/>
          </p:nvPr>
        </p:nvSpPr>
        <p:spPr/>
        <p:txBody>
          <a:bodyPr/>
          <a:lstStyle/>
          <a:p>
            <a:fld id="{4F30BEE3-6776-B149-BA0F-5C7C98B8A93F}" type="slidenum">
              <a:rPr lang="nl-NL" smtClean="0"/>
              <a:t>11</a:t>
            </a:fld>
            <a:endParaRPr lang="nl-NL"/>
          </a:p>
        </p:txBody>
      </p:sp>
    </p:spTree>
    <p:extLst>
      <p:ext uri="{BB962C8B-B14F-4D97-AF65-F5344CB8AC3E}">
        <p14:creationId xmlns:p14="http://schemas.microsoft.com/office/powerpoint/2010/main" val="291060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1ABC24-3761-4FCC-8474-C3BED03470A3}" type="datetimeFigureOut">
              <a:rPr lang="nl-BE" smtClean="0"/>
              <a:t>15/12/2016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379742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ABC24-3761-4FCC-8474-C3BED03470A3}" type="datetimeFigureOut">
              <a:rPr lang="nl-BE" smtClean="0"/>
              <a:t>15/12/2016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263110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ABC24-3761-4FCC-8474-C3BED03470A3}" type="datetimeFigureOut">
              <a:rPr lang="nl-BE" smtClean="0"/>
              <a:t>15/12/2016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2432359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1ABC24-3761-4FCC-8474-C3BED03470A3}" type="datetimeFigureOut">
              <a:rPr lang="nl-BE" smtClean="0"/>
              <a:t>15/12/2016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341638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1ABC24-3761-4FCC-8474-C3BED03470A3}" type="datetimeFigureOut">
              <a:rPr lang="nl-BE" smtClean="0"/>
              <a:t>15/12/2016</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297252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1ABC24-3761-4FCC-8474-C3BED03470A3}" type="datetimeFigureOut">
              <a:rPr lang="nl-BE" smtClean="0"/>
              <a:t>15/12/2016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132640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1ABC24-3761-4FCC-8474-C3BED03470A3}" type="datetimeFigureOut">
              <a:rPr lang="nl-BE" smtClean="0"/>
              <a:t>15/12/2016</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424946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9244" y="365126"/>
            <a:ext cx="7676106" cy="1325563"/>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1ABC24-3761-4FCC-8474-C3BED03470A3}" type="datetimeFigureOut">
              <a:rPr lang="nl-BE" smtClean="0"/>
              <a:t>15/12/2016</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A8DC62C1-349B-4A70-B500-183D562168A3}" type="slidenum">
              <a:rPr lang="nl-BE" smtClean="0"/>
              <a:t>‹nr.›</a:t>
            </a:fld>
            <a:endParaRPr lang="nl-BE"/>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3" y="116632"/>
            <a:ext cx="504056" cy="1753049"/>
          </a:xfrm>
          <a:prstGeom prst="rect">
            <a:avLst/>
          </a:prstGeom>
        </p:spPr>
      </p:pic>
    </p:spTree>
    <p:extLst>
      <p:ext uri="{BB962C8B-B14F-4D97-AF65-F5344CB8AC3E}">
        <p14:creationId xmlns:p14="http://schemas.microsoft.com/office/powerpoint/2010/main" val="635941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ABC24-3761-4FCC-8474-C3BED03470A3}" type="datetimeFigureOut">
              <a:rPr lang="nl-BE" smtClean="0"/>
              <a:t>15/12/2016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A8DC62C1-349B-4A70-B500-183D562168A3}" type="slidenum">
              <a:rPr lang="nl-BE" smtClean="0"/>
              <a:t>‹nr.›</a:t>
            </a:fld>
            <a:endParaRPr lang="nl-BE"/>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3" y="116632"/>
            <a:ext cx="504056" cy="1753049"/>
          </a:xfrm>
          <a:prstGeom prst="rect">
            <a:avLst/>
          </a:prstGeom>
        </p:spPr>
      </p:pic>
    </p:spTree>
    <p:extLst>
      <p:ext uri="{BB962C8B-B14F-4D97-AF65-F5344CB8AC3E}">
        <p14:creationId xmlns:p14="http://schemas.microsoft.com/office/powerpoint/2010/main" val="413797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ABC24-3761-4FCC-8474-C3BED03470A3}" type="datetimeFigureOut">
              <a:rPr lang="nl-BE" smtClean="0"/>
              <a:t>15/12/2016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245816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1ABC24-3761-4FCC-8474-C3BED03470A3}" type="datetimeFigureOut">
              <a:rPr lang="nl-BE" smtClean="0"/>
              <a:t>15/12/2016</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A8DC62C1-349B-4A70-B500-183D562168A3}" type="slidenum">
              <a:rPr lang="nl-BE" smtClean="0"/>
              <a:t>‹nr.›</a:t>
            </a:fld>
            <a:endParaRPr lang="nl-BE"/>
          </a:p>
        </p:txBody>
      </p:sp>
    </p:spTree>
    <p:extLst>
      <p:ext uri="{BB962C8B-B14F-4D97-AF65-F5344CB8AC3E}">
        <p14:creationId xmlns:p14="http://schemas.microsoft.com/office/powerpoint/2010/main" val="3473558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1ABC24-3761-4FCC-8474-C3BED03470A3}" type="datetimeFigureOut">
              <a:rPr lang="nl-BE" smtClean="0"/>
              <a:t>15/12/2016</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C62C1-349B-4A70-B500-183D562168A3}" type="slidenum">
              <a:rPr lang="nl-BE" smtClean="0"/>
              <a:t>‹nr.›</a:t>
            </a:fld>
            <a:endParaRPr lang="nl-BE"/>
          </a:p>
        </p:txBody>
      </p:sp>
    </p:spTree>
    <p:extLst>
      <p:ext uri="{BB962C8B-B14F-4D97-AF65-F5344CB8AC3E}">
        <p14:creationId xmlns:p14="http://schemas.microsoft.com/office/powerpoint/2010/main" val="64852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jpeg"/><Relationship Id="rId7"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hyperlink" Target="http://assessment.aaas.org/topics/EG#/,tabs-216/2" TargetMode="Externa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assessment.aaas.org/topics/EG#/,tabs-216/2" TargetMode="Externa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phet.colorado.edu/nl/simulation/legacy/gas-properti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1.xml"/><Relationship Id="rId5" Type="http://schemas.openxmlformats.org/officeDocument/2006/relationships/hyperlink" Target="mailto:bram.robberecht@odisee.be" TargetMode="External"/><Relationship Id="rId4" Type="http://schemas.openxmlformats.org/officeDocument/2006/relationships/hyperlink" Target="mailto:christel.balck@odisee.be"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688006" y="2105826"/>
            <a:ext cx="4213412" cy="2722847"/>
          </a:xfrm>
        </p:spPr>
        <p:txBody>
          <a:bodyPr>
            <a:noAutofit/>
          </a:bodyPr>
          <a:lstStyle/>
          <a:p>
            <a:pPr lvl="0"/>
            <a:r>
              <a:rPr lang="en-US" sz="1500" dirty="0">
                <a:solidFill>
                  <a:prstClr val="black"/>
                </a:solidFill>
                <a:latin typeface="Corbel" pitchFamily="34" charset="0"/>
              </a:rPr>
              <a:t>Tsepo  Mokuku, </a:t>
            </a:r>
            <a:r>
              <a:rPr lang="en-US" sz="1500" dirty="0" err="1">
                <a:solidFill>
                  <a:prstClr val="black"/>
                </a:solidFill>
                <a:latin typeface="Corbel" pitchFamily="34" charset="0"/>
              </a:rPr>
              <a:t>Makomosela</a:t>
            </a:r>
            <a:r>
              <a:rPr lang="en-US" sz="1500" dirty="0">
                <a:solidFill>
                  <a:prstClr val="black"/>
                </a:solidFill>
                <a:latin typeface="Corbel" pitchFamily="34" charset="0"/>
              </a:rPr>
              <a:t>  </a:t>
            </a:r>
            <a:r>
              <a:rPr lang="en-US" sz="1500" dirty="0" err="1">
                <a:solidFill>
                  <a:prstClr val="black"/>
                </a:solidFill>
                <a:latin typeface="Corbel" pitchFamily="34" charset="0"/>
              </a:rPr>
              <a:t>Qhobela</a:t>
            </a:r>
            <a:r>
              <a:rPr lang="en-US" sz="1500" dirty="0">
                <a:solidFill>
                  <a:prstClr val="black"/>
                </a:solidFill>
                <a:latin typeface="Corbel" pitchFamily="34" charset="0"/>
              </a:rPr>
              <a:t>, </a:t>
            </a:r>
            <a:r>
              <a:rPr lang="en-US" sz="1500" dirty="0" err="1">
                <a:solidFill>
                  <a:prstClr val="black"/>
                </a:solidFill>
                <a:latin typeface="Corbel" pitchFamily="34" charset="0"/>
              </a:rPr>
              <a:t>Malefu</a:t>
            </a:r>
            <a:r>
              <a:rPr lang="en-US" sz="1500" dirty="0">
                <a:solidFill>
                  <a:prstClr val="black"/>
                </a:solidFill>
                <a:latin typeface="Corbel" pitchFamily="34" charset="0"/>
              </a:rPr>
              <a:t>  C.  </a:t>
            </a:r>
            <a:r>
              <a:rPr lang="en-US" sz="1500" dirty="0" err="1">
                <a:solidFill>
                  <a:prstClr val="black"/>
                </a:solidFill>
                <a:latin typeface="Corbel" pitchFamily="34" charset="0"/>
              </a:rPr>
              <a:t>Nthathakane</a:t>
            </a:r>
            <a:r>
              <a:rPr lang="en-US" sz="1500" dirty="0">
                <a:solidFill>
                  <a:prstClr val="black"/>
                </a:solidFill>
                <a:latin typeface="Corbel" pitchFamily="34" charset="0"/>
              </a:rPr>
              <a:t>,  Neo  Paul  </a:t>
            </a:r>
            <a:r>
              <a:rPr lang="en-US" sz="1500" dirty="0" err="1">
                <a:solidFill>
                  <a:prstClr val="black"/>
                </a:solidFill>
                <a:latin typeface="Corbel" pitchFamily="34" charset="0"/>
              </a:rPr>
              <a:t>Liphoto</a:t>
            </a:r>
            <a:r>
              <a:rPr lang="en-US" sz="1500" dirty="0">
                <a:solidFill>
                  <a:prstClr val="black"/>
                </a:solidFill>
                <a:latin typeface="Corbel" pitchFamily="34" charset="0"/>
              </a:rPr>
              <a:t> </a:t>
            </a:r>
            <a:endParaRPr lang="en-US" sz="1500" dirty="0" smtClean="0">
              <a:solidFill>
                <a:prstClr val="black"/>
              </a:solidFill>
              <a:latin typeface="Corbel" pitchFamily="34" charset="0"/>
            </a:endParaRPr>
          </a:p>
          <a:p>
            <a:pPr lvl="0"/>
            <a:r>
              <a:rPr lang="en-US" sz="1500" dirty="0" smtClean="0">
                <a:solidFill>
                  <a:prstClr val="black"/>
                </a:solidFill>
                <a:latin typeface="Corbel" pitchFamily="34" charset="0"/>
              </a:rPr>
              <a:t>(</a:t>
            </a:r>
            <a:r>
              <a:rPr lang="en-US" sz="1500" dirty="0">
                <a:solidFill>
                  <a:prstClr val="black"/>
                </a:solidFill>
                <a:latin typeface="Corbel" pitchFamily="34" charset="0"/>
              </a:rPr>
              <a:t>National University of Lesotho)</a:t>
            </a:r>
          </a:p>
          <a:p>
            <a:pPr lvl="0"/>
            <a:r>
              <a:rPr lang="en-US" sz="1500" dirty="0" smtClean="0">
                <a:solidFill>
                  <a:prstClr val="black"/>
                </a:solidFill>
                <a:latin typeface="Corbel" pitchFamily="34" charset="0"/>
              </a:rPr>
              <a:t>Beatriz </a:t>
            </a:r>
            <a:r>
              <a:rPr lang="en-US" sz="1500" dirty="0">
                <a:solidFill>
                  <a:prstClr val="black"/>
                </a:solidFill>
                <a:latin typeface="Corbel" pitchFamily="34" charset="0"/>
              </a:rPr>
              <a:t>Garcia Fernandez </a:t>
            </a:r>
            <a:endParaRPr lang="en-US" sz="1500" dirty="0" smtClean="0">
              <a:solidFill>
                <a:prstClr val="black"/>
              </a:solidFill>
              <a:latin typeface="Corbel" pitchFamily="34" charset="0"/>
            </a:endParaRPr>
          </a:p>
          <a:p>
            <a:pPr lvl="0"/>
            <a:r>
              <a:rPr lang="en-US" sz="1500" dirty="0" smtClean="0">
                <a:solidFill>
                  <a:prstClr val="black"/>
                </a:solidFill>
                <a:latin typeface="Corbel" pitchFamily="34" charset="0"/>
              </a:rPr>
              <a:t>(</a:t>
            </a:r>
            <a:r>
              <a:rPr lang="en-US" sz="1500" dirty="0">
                <a:solidFill>
                  <a:prstClr val="black"/>
                </a:solidFill>
                <a:latin typeface="Corbel" pitchFamily="34" charset="0"/>
              </a:rPr>
              <a:t>Universidad de </a:t>
            </a:r>
            <a:r>
              <a:rPr lang="en-US" sz="1500" dirty="0" err="1">
                <a:solidFill>
                  <a:prstClr val="black"/>
                </a:solidFill>
                <a:latin typeface="Corbel" pitchFamily="34" charset="0"/>
              </a:rPr>
              <a:t>Castilla</a:t>
            </a:r>
            <a:r>
              <a:rPr lang="en-US" sz="1500" dirty="0">
                <a:solidFill>
                  <a:prstClr val="black"/>
                </a:solidFill>
                <a:latin typeface="Corbel" pitchFamily="34" charset="0"/>
              </a:rPr>
              <a:t>- La Mancha)</a:t>
            </a:r>
          </a:p>
          <a:p>
            <a:pPr lvl="0"/>
            <a:r>
              <a:rPr lang="en-US" sz="1500" dirty="0">
                <a:solidFill>
                  <a:prstClr val="black"/>
                </a:solidFill>
                <a:latin typeface="Corbel" pitchFamily="34" charset="0"/>
              </a:rPr>
              <a:t>Wim Temmerman, Jelle De </a:t>
            </a:r>
            <a:r>
              <a:rPr lang="en-US" sz="1500" dirty="0" smtClean="0">
                <a:solidFill>
                  <a:prstClr val="black"/>
                </a:solidFill>
                <a:latin typeface="Corbel" pitchFamily="34" charset="0"/>
              </a:rPr>
              <a:t>Schrijver, </a:t>
            </a:r>
            <a:r>
              <a:rPr lang="en-US" sz="1500" dirty="0">
                <a:solidFill>
                  <a:prstClr val="black"/>
                </a:solidFill>
                <a:latin typeface="Corbel" pitchFamily="34" charset="0"/>
              </a:rPr>
              <a:t>Jan Sermeus, </a:t>
            </a:r>
            <a:r>
              <a:rPr lang="en-US" sz="1500" dirty="0" smtClean="0">
                <a:solidFill>
                  <a:prstClr val="black"/>
                </a:solidFill>
                <a:latin typeface="Corbel" pitchFamily="34" charset="0"/>
              </a:rPr>
              <a:t>Bram Robberecht, Christel  </a:t>
            </a:r>
            <a:r>
              <a:rPr lang="en-US" sz="1500" dirty="0">
                <a:solidFill>
                  <a:prstClr val="black"/>
                </a:solidFill>
                <a:latin typeface="Corbel" pitchFamily="34" charset="0"/>
              </a:rPr>
              <a:t>Balck </a:t>
            </a:r>
            <a:endParaRPr lang="en-US" sz="1500" dirty="0" smtClean="0">
              <a:solidFill>
                <a:prstClr val="black"/>
              </a:solidFill>
              <a:latin typeface="Corbel" pitchFamily="34" charset="0"/>
            </a:endParaRPr>
          </a:p>
          <a:p>
            <a:pPr lvl="0"/>
            <a:r>
              <a:rPr lang="en-US" sz="1500" dirty="0" smtClean="0">
                <a:solidFill>
                  <a:prstClr val="black"/>
                </a:solidFill>
                <a:latin typeface="Corbel" pitchFamily="34" charset="0"/>
              </a:rPr>
              <a:t>(</a:t>
            </a:r>
            <a:r>
              <a:rPr lang="en-US" sz="1500" dirty="0" err="1">
                <a:solidFill>
                  <a:prstClr val="black"/>
                </a:solidFill>
                <a:latin typeface="Corbel" pitchFamily="34" charset="0"/>
              </a:rPr>
              <a:t>Onderzoek</a:t>
            </a:r>
            <a:r>
              <a:rPr lang="en-US" sz="1500" dirty="0">
                <a:solidFill>
                  <a:prstClr val="black"/>
                </a:solidFill>
                <a:latin typeface="Corbel" pitchFamily="34" charset="0"/>
              </a:rPr>
              <a:t> kern EXPLORATIO van de ODISEE </a:t>
            </a:r>
            <a:r>
              <a:rPr lang="en-US" sz="1500" dirty="0" err="1">
                <a:solidFill>
                  <a:prstClr val="black"/>
                </a:solidFill>
                <a:latin typeface="Corbel" pitchFamily="34" charset="0"/>
              </a:rPr>
              <a:t>hogeschool</a:t>
            </a:r>
            <a:r>
              <a:rPr lang="en-US" sz="1500" dirty="0">
                <a:solidFill>
                  <a:prstClr val="black"/>
                </a:solidFill>
                <a:latin typeface="Corbel" pitchFamily="34" charset="0"/>
              </a:rPr>
              <a:t>)</a:t>
            </a:r>
          </a:p>
        </p:txBody>
      </p:sp>
      <p:sp>
        <p:nvSpPr>
          <p:cNvPr id="8" name="Title 7"/>
          <p:cNvSpPr>
            <a:spLocks noGrp="1"/>
          </p:cNvSpPr>
          <p:nvPr>
            <p:ph type="ctrTitle"/>
          </p:nvPr>
        </p:nvSpPr>
        <p:spPr>
          <a:xfrm>
            <a:off x="3035164" y="654448"/>
            <a:ext cx="5922947" cy="1121507"/>
          </a:xfrm>
        </p:spPr>
        <p:txBody>
          <a:bodyPr>
            <a:normAutofit fontScale="90000"/>
          </a:bodyPr>
          <a:lstStyle/>
          <a:p>
            <a:r>
              <a:rPr lang="en-US" sz="4000" dirty="0" err="1" smtClean="0">
                <a:solidFill>
                  <a:srgbClr val="C00000"/>
                </a:solidFill>
                <a:latin typeface="Corbel" pitchFamily="34" charset="0"/>
              </a:rPr>
              <a:t>Woudschotenconferentie</a:t>
            </a:r>
            <a:r>
              <a:rPr lang="en-US" sz="4000" dirty="0" smtClean="0">
                <a:solidFill>
                  <a:srgbClr val="C00000"/>
                </a:solidFill>
                <a:latin typeface="Corbel" pitchFamily="34" charset="0"/>
              </a:rPr>
              <a:t> </a:t>
            </a:r>
            <a:r>
              <a:rPr lang="en-US" sz="4000" dirty="0" err="1" smtClean="0">
                <a:solidFill>
                  <a:srgbClr val="C00000"/>
                </a:solidFill>
                <a:latin typeface="Corbel" pitchFamily="34" charset="0"/>
              </a:rPr>
              <a:t>didactiek</a:t>
            </a:r>
            <a:r>
              <a:rPr lang="en-US" sz="4000" dirty="0" smtClean="0">
                <a:solidFill>
                  <a:srgbClr val="C00000"/>
                </a:solidFill>
                <a:latin typeface="Corbel" pitchFamily="34" charset="0"/>
              </a:rPr>
              <a:t> </a:t>
            </a:r>
            <a:r>
              <a:rPr lang="en-US" sz="4000" dirty="0" err="1" smtClean="0">
                <a:solidFill>
                  <a:srgbClr val="C00000"/>
                </a:solidFill>
                <a:latin typeface="Corbel" pitchFamily="34" charset="0"/>
              </a:rPr>
              <a:t>Natuurkunde</a:t>
            </a:r>
            <a:r>
              <a:rPr lang="en-US" sz="4000" dirty="0" smtClean="0">
                <a:solidFill>
                  <a:srgbClr val="C00000"/>
                </a:solidFill>
                <a:latin typeface="Corbel" pitchFamily="34" charset="0"/>
              </a:rPr>
              <a:t/>
            </a:r>
            <a:br>
              <a:rPr lang="en-US" sz="4000" dirty="0" smtClean="0">
                <a:solidFill>
                  <a:srgbClr val="C00000"/>
                </a:solidFill>
                <a:latin typeface="Corbel" pitchFamily="34" charset="0"/>
              </a:rPr>
            </a:br>
            <a:endParaRPr lang="nl-BE" sz="900" dirty="0">
              <a:solidFill>
                <a:srgbClr val="FF0000"/>
              </a:solidFill>
              <a:latin typeface="Corbe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358" y="654448"/>
            <a:ext cx="1626907" cy="466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223" y="6001410"/>
            <a:ext cx="861566" cy="61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6359" y="6060080"/>
            <a:ext cx="1474808" cy="56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212" y="6060080"/>
            <a:ext cx="1478426" cy="54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3080" y="6001410"/>
            <a:ext cx="2734049" cy="61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686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14" name="Picture 14" descr="https://s-media-cache-ak0.pinimg.com/736x/6b/7e/54/6b7e544e822c5d7f3f9691644d498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9245" y="1590708"/>
            <a:ext cx="7457090" cy="4951974"/>
          </a:xfrm>
          <a:prstGeom prst="rect">
            <a:avLst/>
          </a:prstGeom>
          <a:noFill/>
          <a:extLst>
            <a:ext uri="{909E8E84-426E-40DD-AFC4-6F175D3DCCD1}">
              <a14:hiddenFill xmlns:a14="http://schemas.microsoft.com/office/drawing/2010/main">
                <a:solidFill>
                  <a:srgbClr val="FFFFFF"/>
                </a:solidFill>
              </a14:hiddenFill>
            </a:ext>
          </a:extLst>
        </p:spPr>
      </p:pic>
      <p:sp>
        <p:nvSpPr>
          <p:cNvPr id="16" name="Tijdelijke aanduiding voor inhoud 2"/>
          <p:cNvSpPr txBox="1">
            <a:spLocks/>
          </p:cNvSpPr>
          <p:nvPr/>
        </p:nvSpPr>
        <p:spPr>
          <a:xfrm>
            <a:off x="823479" y="1590709"/>
            <a:ext cx="7562850" cy="49519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b="1" dirty="0" smtClean="0"/>
          </a:p>
          <a:p>
            <a:pPr marL="0" indent="0" algn="ctr">
              <a:buFont typeface="Arial" panose="020B0604020202020204" pitchFamily="34" charset="0"/>
              <a:buNone/>
            </a:pPr>
            <a:endParaRPr lang="en-GB" sz="2000" b="1" dirty="0" smtClean="0"/>
          </a:p>
          <a:p>
            <a:pPr marL="0" indent="0" algn="ctr">
              <a:buNone/>
            </a:pPr>
            <a:endParaRPr lang="nl-NL" sz="2400" b="1" dirty="0" smtClean="0">
              <a:solidFill>
                <a:schemeClr val="bg1"/>
              </a:solidFill>
            </a:endParaRPr>
          </a:p>
          <a:p>
            <a:pPr marL="0" indent="0" algn="ctr">
              <a:buNone/>
            </a:pPr>
            <a:r>
              <a:rPr lang="nl-NL" sz="2400" b="1" dirty="0" smtClean="0">
                <a:solidFill>
                  <a:schemeClr val="bg1"/>
                </a:solidFill>
              </a:rPr>
              <a:t>Zwaardere voorwerpen vallen sneller dan lichtere</a:t>
            </a:r>
          </a:p>
          <a:p>
            <a:pPr marL="0" indent="0" algn="ctr">
              <a:buNone/>
            </a:pPr>
            <a:endParaRPr lang="nl-NL" sz="2400" b="1" dirty="0">
              <a:solidFill>
                <a:schemeClr val="bg1"/>
              </a:solidFill>
            </a:endParaRPr>
          </a:p>
          <a:p>
            <a:pPr marL="0" indent="0" algn="ctr">
              <a:buNone/>
            </a:pPr>
            <a:endParaRPr lang="nl-NL" sz="2400" b="1" dirty="0" smtClean="0">
              <a:solidFill>
                <a:schemeClr val="bg1"/>
              </a:solidFill>
            </a:endParaRPr>
          </a:p>
          <a:p>
            <a:pPr marL="0" indent="0" algn="ctr">
              <a:buNone/>
            </a:pPr>
            <a:endParaRPr lang="nl-NL" sz="2400" b="1" dirty="0" smtClean="0">
              <a:solidFill>
                <a:schemeClr val="bg1"/>
              </a:solidFill>
            </a:endParaRPr>
          </a:p>
          <a:p>
            <a:pPr marL="0" indent="0" algn="ctr">
              <a:buNone/>
            </a:pPr>
            <a:r>
              <a:rPr lang="nl-NL" sz="2400" b="1" dirty="0" smtClean="0">
                <a:solidFill>
                  <a:schemeClr val="bg1"/>
                </a:solidFill>
              </a:rPr>
              <a:t>Een kracht heb je, het is een eigenschap van een object/ een persoon </a:t>
            </a:r>
          </a:p>
          <a:p>
            <a:pPr marL="0" indent="0" algn="ctr">
              <a:buNone/>
            </a:pPr>
            <a:endParaRPr lang="nl-NL" sz="2400" b="1" dirty="0">
              <a:solidFill>
                <a:schemeClr val="bg1"/>
              </a:solidFill>
            </a:endParaRPr>
          </a:p>
        </p:txBody>
      </p:sp>
      <p:graphicFrame>
        <p:nvGraphicFramePr>
          <p:cNvPr id="6"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2611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12" name="Afbeelding 11"/>
          <p:cNvPicPr>
            <a:picLocks noChangeAspect="1"/>
          </p:cNvPicPr>
          <p:nvPr/>
        </p:nvPicPr>
        <p:blipFill rotWithShape="1">
          <a:blip r:embed="rId3"/>
          <a:srcRect l="28594" t="9133" r="27886" b="12105"/>
          <a:stretch/>
        </p:blipFill>
        <p:spPr>
          <a:xfrm rot="5400000">
            <a:off x="2089083" y="822154"/>
            <a:ext cx="4902778" cy="6337738"/>
          </a:xfrm>
          <a:prstGeom prst="rect">
            <a:avLst/>
          </a:prstGeom>
        </p:spPr>
      </p:pic>
      <p:sp>
        <p:nvSpPr>
          <p:cNvPr id="16" name="Tijdelijke aanduiding voor inhoud 2"/>
          <p:cNvSpPr txBox="1">
            <a:spLocks/>
          </p:cNvSpPr>
          <p:nvPr/>
        </p:nvSpPr>
        <p:spPr>
          <a:xfrm>
            <a:off x="1718441" y="3120619"/>
            <a:ext cx="5439104" cy="1891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2400" b="1" dirty="0" smtClean="0"/>
              <a:t>Grotere organismen hebben grotere cellen.</a:t>
            </a:r>
          </a:p>
          <a:p>
            <a:pPr marL="0" indent="0" algn="ctr">
              <a:buNone/>
            </a:pPr>
            <a:endParaRPr lang="nl-NL" sz="2400" b="1" dirty="0"/>
          </a:p>
          <a:p>
            <a:pPr marL="0" indent="0" algn="ctr">
              <a:buNone/>
            </a:pPr>
            <a:r>
              <a:rPr lang="en-US" sz="2400" b="1" dirty="0" err="1" smtClean="0"/>
              <a:t>Evolutie</a:t>
            </a:r>
            <a:r>
              <a:rPr lang="en-US" sz="2400" b="1" dirty="0" smtClean="0"/>
              <a:t> </a:t>
            </a:r>
            <a:r>
              <a:rPr lang="en-US" sz="2400" b="1" dirty="0" err="1" smtClean="0"/>
              <a:t>gaat</a:t>
            </a:r>
            <a:r>
              <a:rPr lang="en-US" sz="2400" b="1" dirty="0" smtClean="0"/>
              <a:t> van </a:t>
            </a:r>
            <a:r>
              <a:rPr lang="en-US" sz="2400" b="1" dirty="0" err="1" smtClean="0"/>
              <a:t>minderwaardige</a:t>
            </a:r>
            <a:r>
              <a:rPr lang="en-US" sz="2400" b="1" dirty="0" smtClean="0"/>
              <a:t> </a:t>
            </a:r>
            <a:r>
              <a:rPr lang="en-US" sz="2400" b="1" dirty="0" err="1" smtClean="0"/>
              <a:t>organismen</a:t>
            </a:r>
            <a:r>
              <a:rPr lang="en-US" sz="2400" b="1" dirty="0" smtClean="0"/>
              <a:t> </a:t>
            </a:r>
            <a:r>
              <a:rPr lang="en-US" sz="2400" b="1" dirty="0" err="1" smtClean="0"/>
              <a:t>naar</a:t>
            </a:r>
            <a:r>
              <a:rPr lang="en-US" sz="2400" b="1" dirty="0" smtClean="0"/>
              <a:t> </a:t>
            </a:r>
            <a:r>
              <a:rPr lang="en-US" sz="2400" b="1" dirty="0" err="1" smtClean="0"/>
              <a:t>superieure</a:t>
            </a:r>
            <a:r>
              <a:rPr lang="en-US" sz="2400" b="1" dirty="0" smtClean="0"/>
              <a:t> </a:t>
            </a:r>
            <a:r>
              <a:rPr lang="en-US" sz="2400" b="1" dirty="0" err="1" smtClean="0"/>
              <a:t>organismen</a:t>
            </a:r>
            <a:r>
              <a:rPr lang="en-US" sz="2400" b="1" dirty="0" smtClean="0"/>
              <a:t>. De </a:t>
            </a:r>
            <a:r>
              <a:rPr lang="en-US" sz="2400" b="1" dirty="0" err="1" smtClean="0"/>
              <a:t>complexiteit</a:t>
            </a:r>
            <a:r>
              <a:rPr lang="en-US" sz="2400" b="1" dirty="0" smtClean="0"/>
              <a:t> </a:t>
            </a:r>
            <a:r>
              <a:rPr lang="en-US" sz="2400" b="1" dirty="0" err="1" smtClean="0"/>
              <a:t>neemt</a:t>
            </a:r>
            <a:r>
              <a:rPr lang="en-US" sz="2400" b="1" dirty="0" smtClean="0"/>
              <a:t> toe.</a:t>
            </a:r>
            <a:endParaRPr lang="en-US" sz="2400" b="1" dirty="0"/>
          </a:p>
          <a:p>
            <a:pPr marL="0" indent="0" algn="ctr">
              <a:buNone/>
            </a:pPr>
            <a:endParaRPr lang="nl-NL" sz="2400" b="1" dirty="0" smtClean="0"/>
          </a:p>
        </p:txBody>
      </p:sp>
      <p:graphicFrame>
        <p:nvGraphicFramePr>
          <p:cNvPr id="6"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78797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oardc.ohio-state.edu/mcic/image_gallery/plant%20ultrastructure/plant_ultra_photo_gallery/4tallfescue_em3_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100"/>
          <a:stretch/>
        </p:blipFill>
        <p:spPr bwMode="auto">
          <a:xfrm rot="19794995">
            <a:off x="896343" y="1394439"/>
            <a:ext cx="7628502" cy="471489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sp>
        <p:nvSpPr>
          <p:cNvPr id="16" name="Tijdelijke aanduiding voor inhoud 2"/>
          <p:cNvSpPr txBox="1">
            <a:spLocks/>
          </p:cNvSpPr>
          <p:nvPr/>
        </p:nvSpPr>
        <p:spPr>
          <a:xfrm>
            <a:off x="0" y="2255751"/>
            <a:ext cx="9144000" cy="26630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p>
          <a:p>
            <a:pPr marL="0" indent="0">
              <a:buNone/>
            </a:pPr>
            <a:endParaRPr lang="en-GB" sz="2000" b="1" dirty="0" smtClean="0"/>
          </a:p>
          <a:p>
            <a:pPr marL="0" indent="0" algn="ctr">
              <a:buNone/>
            </a:pPr>
            <a:r>
              <a:rPr lang="nl-NL" sz="2400" b="1" dirty="0" smtClean="0"/>
              <a:t>De koolstof in planten komt uit  de grond</a:t>
            </a:r>
          </a:p>
          <a:p>
            <a:pPr marL="0" indent="0" algn="ctr">
              <a:buNone/>
            </a:pPr>
            <a:endParaRPr lang="nl-NL" sz="2400" b="1" dirty="0" smtClean="0">
              <a:solidFill>
                <a:srgbClr val="FFFF00"/>
              </a:solidFill>
            </a:endParaRPr>
          </a:p>
          <a:p>
            <a:pPr marL="0" indent="0" algn="ctr">
              <a:buNone/>
            </a:pPr>
            <a:r>
              <a:rPr lang="nl-NL" sz="2400" b="1" dirty="0" smtClean="0"/>
              <a:t>Energie gaat verloren </a:t>
            </a:r>
          </a:p>
          <a:p>
            <a:pPr marL="0" indent="0">
              <a:buNone/>
            </a:pPr>
            <a:endParaRPr lang="nl-NL" sz="2400" b="1" dirty="0" smtClean="0"/>
          </a:p>
        </p:txBody>
      </p:sp>
      <p:graphicFrame>
        <p:nvGraphicFramePr>
          <p:cNvPr id="6"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4693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13" name="Afbeelding 12"/>
          <p:cNvPicPr>
            <a:picLocks noChangeAspect="1"/>
          </p:cNvPicPr>
          <p:nvPr/>
        </p:nvPicPr>
        <p:blipFill>
          <a:blip r:embed="rId3"/>
          <a:stretch>
            <a:fillRect/>
          </a:stretch>
        </p:blipFill>
        <p:spPr>
          <a:xfrm>
            <a:off x="-1" y="2161135"/>
            <a:ext cx="9125489" cy="4034713"/>
          </a:xfrm>
          <a:prstGeom prst="rect">
            <a:avLst/>
          </a:prstGeom>
        </p:spPr>
      </p:pic>
      <p:sp>
        <p:nvSpPr>
          <p:cNvPr id="16" name="Tijdelijke aanduiding voor inhoud 2"/>
          <p:cNvSpPr txBox="1">
            <a:spLocks/>
          </p:cNvSpPr>
          <p:nvPr/>
        </p:nvSpPr>
        <p:spPr>
          <a:xfrm>
            <a:off x="-2" y="1954924"/>
            <a:ext cx="9125489" cy="42409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p>
          <a:p>
            <a:pPr marL="0" indent="0">
              <a:buNone/>
            </a:pPr>
            <a:endParaRPr lang="en-GB" sz="2000" b="1" dirty="0" smtClean="0"/>
          </a:p>
          <a:p>
            <a:pPr marL="0" indent="0" algn="ctr">
              <a:buNone/>
            </a:pPr>
            <a:r>
              <a:rPr lang="nl-NL" sz="2400" b="1" dirty="0" smtClean="0">
                <a:solidFill>
                  <a:srgbClr val="FF0000"/>
                </a:solidFill>
              </a:rPr>
              <a:t>Een atoom is een vast, hard deeltje.</a:t>
            </a:r>
          </a:p>
          <a:p>
            <a:pPr marL="0" indent="0" algn="ctr">
              <a:buNone/>
            </a:pPr>
            <a:endParaRPr lang="nl-NL" sz="2400" b="1" dirty="0" smtClean="0">
              <a:solidFill>
                <a:srgbClr val="FF0000"/>
              </a:solidFill>
            </a:endParaRPr>
          </a:p>
          <a:p>
            <a:pPr marL="0" indent="0" algn="ctr">
              <a:buNone/>
            </a:pPr>
            <a:r>
              <a:rPr lang="nl-NL" sz="2400" b="1" dirty="0" smtClean="0">
                <a:solidFill>
                  <a:srgbClr val="FF0000"/>
                </a:solidFill>
              </a:rPr>
              <a:t>Tussen de deeltjes in een atoom zit er lucht.</a:t>
            </a:r>
          </a:p>
          <a:p>
            <a:pPr marL="0" indent="0" algn="ctr">
              <a:buNone/>
            </a:pPr>
            <a:endParaRPr lang="nl-NL" sz="2400" b="1" dirty="0" smtClean="0">
              <a:solidFill>
                <a:srgbClr val="FF0000"/>
              </a:solidFill>
            </a:endParaRPr>
          </a:p>
          <a:p>
            <a:pPr marL="0" indent="0" algn="ctr">
              <a:buNone/>
            </a:pPr>
            <a:r>
              <a:rPr lang="nl-NL" sz="2400" b="1" dirty="0" smtClean="0">
                <a:solidFill>
                  <a:srgbClr val="FF0000"/>
                </a:solidFill>
              </a:rPr>
              <a:t>Elektronen draaien rond de kern zoals planeten rond de zon draaien.</a:t>
            </a:r>
            <a:endParaRPr lang="nl-NL" sz="2400" b="1" dirty="0" smtClean="0"/>
          </a:p>
        </p:txBody>
      </p:sp>
      <p:graphicFrame>
        <p:nvGraphicFramePr>
          <p:cNvPr id="6"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32461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latin typeface="Corbel" pitchFamily="34" charset="0"/>
              </a:rPr>
              <a:t>Desing</a:t>
            </a:r>
            <a:r>
              <a:rPr lang="nl-BE" dirty="0" smtClean="0">
                <a:latin typeface="Corbel" pitchFamily="34" charset="0"/>
              </a:rPr>
              <a:t> </a:t>
            </a:r>
            <a:r>
              <a:rPr lang="nl-BE" dirty="0" err="1" smtClean="0">
                <a:latin typeface="Corbel" pitchFamily="34" charset="0"/>
              </a:rPr>
              <a:t>based</a:t>
            </a:r>
            <a:r>
              <a:rPr lang="nl-BE" dirty="0" smtClean="0">
                <a:latin typeface="Corbel" pitchFamily="34" charset="0"/>
              </a:rPr>
              <a:t> research</a:t>
            </a:r>
            <a:endParaRPr lang="en-US" dirty="0">
              <a:latin typeface="Corbe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2027620"/>
            <a:ext cx="8845550" cy="324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el 7"/>
          <p:cNvGraphicFramePr>
            <a:graphicFrameLocks noGrp="1"/>
          </p:cNvGraphicFramePr>
          <p:nvPr>
            <p:extLst>
              <p:ext uri="{D42A27DB-BD31-4B8C-83A1-F6EECF244321}">
                <p14:modId xmlns:p14="http://schemas.microsoft.com/office/powerpoint/2010/main" val="2249625136"/>
              </p:ext>
            </p:extLst>
          </p:nvPr>
        </p:nvGraphicFramePr>
        <p:xfrm>
          <a:off x="1587064" y="0"/>
          <a:ext cx="6096000" cy="36576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62607">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cxnSp>
        <p:nvCxnSpPr>
          <p:cNvPr id="4" name="Straight Connector 3"/>
          <p:cNvCxnSpPr/>
          <p:nvPr/>
        </p:nvCxnSpPr>
        <p:spPr>
          <a:xfrm>
            <a:off x="4954771" y="1690689"/>
            <a:ext cx="53164" cy="428480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295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thumb/3/3c/Ilc_9yr_moll4096.png/1024px-Ilc_9yr_moll409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713" y="2645410"/>
            <a:ext cx="2293540" cy="11467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9/9e/Mollweide_projection_S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694" y="2640860"/>
            <a:ext cx="2286282" cy="11509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astroblogs.nl/wp-content/uploads/2013/09/2013RZ53.jpg"/>
          <p:cNvPicPr>
            <a:picLocks noChangeAspect="1" noChangeArrowheads="1"/>
          </p:cNvPicPr>
          <p:nvPr/>
        </p:nvPicPr>
        <p:blipFill rotWithShape="1">
          <a:blip r:embed="rId4">
            <a:extLst>
              <a:ext uri="{28A0092B-C50C-407E-A947-70E740481C1C}">
                <a14:useLocalDpi xmlns:a14="http://schemas.microsoft.com/office/drawing/2010/main" val="0"/>
              </a:ext>
            </a:extLst>
          </a:blip>
          <a:srcRect t="6798" r="6271" b="9334"/>
          <a:stretch/>
        </p:blipFill>
        <p:spPr bwMode="auto">
          <a:xfrm>
            <a:off x="3249747" y="2640860"/>
            <a:ext cx="2419680" cy="115091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5"/>
          <a:srcRect l="28594" t="9133" r="27886" b="12105"/>
          <a:stretch/>
        </p:blipFill>
        <p:spPr>
          <a:xfrm rot="5400000">
            <a:off x="2183615" y="4256684"/>
            <a:ext cx="1148273" cy="1484353"/>
          </a:xfrm>
          <a:prstGeom prst="rect">
            <a:avLst/>
          </a:prstGeom>
        </p:spPr>
      </p:pic>
      <p:pic>
        <p:nvPicPr>
          <p:cNvPr id="5" name="Afbeelding 4"/>
          <p:cNvPicPr>
            <a:picLocks noChangeAspect="1"/>
          </p:cNvPicPr>
          <p:nvPr/>
        </p:nvPicPr>
        <p:blipFill>
          <a:blip r:embed="rId6"/>
          <a:stretch>
            <a:fillRect/>
          </a:stretch>
        </p:blipFill>
        <p:spPr>
          <a:xfrm>
            <a:off x="6415915" y="4418811"/>
            <a:ext cx="2597100" cy="1148273"/>
          </a:xfrm>
          <a:prstGeom prst="rect">
            <a:avLst/>
          </a:prstGeom>
        </p:spPr>
      </p:pic>
      <p:pic>
        <p:nvPicPr>
          <p:cNvPr id="1038" name="Picture 14" descr="https://s-media-cache-ak0.pinimg.com/736x/6b/7e/54/6b7e544e822c5d7f3f9691644d49855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557" y="4424724"/>
            <a:ext cx="1733147" cy="115091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histologyatlas.wisc.edu/archive/res/ul/intro1/intro2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837" t="26442" b="10139"/>
          <a:stretch/>
        </p:blipFill>
        <p:spPr bwMode="auto">
          <a:xfrm>
            <a:off x="3643291" y="4430639"/>
            <a:ext cx="2626513" cy="1142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nl-BE" dirty="0">
                <a:latin typeface="Corbel" panose="020B0503020204020204" pitchFamily="34" charset="0"/>
              </a:rPr>
              <a:t>Natuurverschijnselen </a:t>
            </a:r>
            <a:r>
              <a:rPr lang="nl-BE" dirty="0" smtClean="0">
                <a:latin typeface="Corbel" panose="020B0503020204020204" pitchFamily="34" charset="0"/>
              </a:rPr>
              <a:t>verklaren</a:t>
            </a:r>
            <a:endParaRPr lang="nl-BE" dirty="0"/>
          </a:p>
        </p:txBody>
      </p:sp>
      <p:graphicFrame>
        <p:nvGraphicFramePr>
          <p:cNvPr id="11" name="Tabel 7"/>
          <p:cNvGraphicFramePr>
            <a:graphicFrameLocks noGrp="1"/>
          </p:cNvGraphicFramePr>
          <p:nvPr>
            <p:extLst>
              <p:ext uri="{D42A27DB-BD31-4B8C-83A1-F6EECF244321}">
                <p14:modId xmlns:p14="http://schemas.microsoft.com/office/powerpoint/2010/main" val="51555370"/>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777580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kstvak 62"/>
          <p:cNvSpPr txBox="1"/>
          <p:nvPr/>
        </p:nvSpPr>
        <p:spPr>
          <a:xfrm>
            <a:off x="1063399" y="3359759"/>
            <a:ext cx="2137317" cy="369332"/>
          </a:xfrm>
          <a:prstGeom prst="rect">
            <a:avLst/>
          </a:prstGeom>
          <a:noFill/>
        </p:spPr>
        <p:txBody>
          <a:bodyPr wrap="square" rtlCol="0">
            <a:spAutoFit/>
          </a:bodyPr>
          <a:lstStyle/>
          <a:p>
            <a:pPr algn="ctr"/>
            <a:r>
              <a:rPr lang="nl-BE" dirty="0">
                <a:latin typeface="Corbel" panose="020B0503020204020204" pitchFamily="34" charset="0"/>
              </a:rPr>
              <a:t>Beginsituatie</a:t>
            </a:r>
          </a:p>
        </p:txBody>
      </p:sp>
      <p:grpSp>
        <p:nvGrpSpPr>
          <p:cNvPr id="64" name="Groep 63"/>
          <p:cNvGrpSpPr/>
          <p:nvPr/>
        </p:nvGrpSpPr>
        <p:grpSpPr>
          <a:xfrm>
            <a:off x="1052547" y="4144253"/>
            <a:ext cx="2148168" cy="660585"/>
            <a:chOff x="5544904" y="1452282"/>
            <a:chExt cx="2864224" cy="880780"/>
          </a:xfrm>
          <a:solidFill>
            <a:schemeClr val="bg1">
              <a:lumMod val="50000"/>
            </a:schemeClr>
          </a:solidFill>
        </p:grpSpPr>
        <p:sp>
          <p:nvSpPr>
            <p:cNvPr id="65" name="Rechthoek 64"/>
            <p:cNvSpPr/>
            <p:nvPr/>
          </p:nvSpPr>
          <p:spPr>
            <a:xfrm>
              <a:off x="6201788" y="165398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6" name="Rechthoek 65"/>
            <p:cNvSpPr/>
            <p:nvPr/>
          </p:nvSpPr>
          <p:spPr>
            <a:xfrm>
              <a:off x="7609245" y="165398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67" name="Groep 66"/>
            <p:cNvGrpSpPr/>
            <p:nvPr/>
          </p:nvGrpSpPr>
          <p:grpSpPr>
            <a:xfrm>
              <a:off x="5544904" y="1452282"/>
              <a:ext cx="2864224" cy="867077"/>
              <a:chOff x="5544904" y="1452282"/>
              <a:chExt cx="2864224" cy="867077"/>
            </a:xfrm>
            <a:grpFill/>
          </p:grpSpPr>
          <p:sp>
            <p:nvSpPr>
              <p:cNvPr id="68" name="Rechthoek 67"/>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9" name="Rechthoek 68"/>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0" name="Ovaal 69"/>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nvGrpSpPr>
          <p:cNvPr id="74" name="Groep 73"/>
          <p:cNvGrpSpPr/>
          <p:nvPr/>
        </p:nvGrpSpPr>
        <p:grpSpPr>
          <a:xfrm>
            <a:off x="821508" y="3868499"/>
            <a:ext cx="2501153" cy="1190065"/>
            <a:chOff x="1102287" y="4038450"/>
            <a:chExt cx="3334870" cy="1586753"/>
          </a:xfrm>
        </p:grpSpPr>
        <p:sp>
          <p:nvSpPr>
            <p:cNvPr id="72" name="Ovaal 71"/>
            <p:cNvSpPr/>
            <p:nvPr/>
          </p:nvSpPr>
          <p:spPr>
            <a:xfrm>
              <a:off x="1102287" y="4038450"/>
              <a:ext cx="3334870" cy="158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47" name="Groep 46"/>
            <p:cNvGrpSpPr/>
            <p:nvPr/>
          </p:nvGrpSpPr>
          <p:grpSpPr>
            <a:xfrm>
              <a:off x="1401470" y="4375943"/>
              <a:ext cx="2864224" cy="880780"/>
              <a:chOff x="1673488" y="3756212"/>
              <a:chExt cx="2864224" cy="880780"/>
            </a:xfrm>
            <a:solidFill>
              <a:schemeClr val="bg1">
                <a:lumMod val="50000"/>
              </a:schemeClr>
            </a:solidFill>
          </p:grpSpPr>
          <p:sp>
            <p:nvSpPr>
              <p:cNvPr id="48" name="Rechthoek 47"/>
              <p:cNvSpPr/>
              <p:nvPr/>
            </p:nvSpPr>
            <p:spPr>
              <a:xfrm>
                <a:off x="2330372" y="395791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9" name="Rechthoek 48"/>
              <p:cNvSpPr/>
              <p:nvPr/>
            </p:nvSpPr>
            <p:spPr>
              <a:xfrm>
                <a:off x="3737829" y="395791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50" name="Groep 49"/>
              <p:cNvGrpSpPr/>
              <p:nvPr/>
            </p:nvGrpSpPr>
            <p:grpSpPr>
              <a:xfrm rot="21419970">
                <a:off x="1673488" y="3756212"/>
                <a:ext cx="2864224" cy="867077"/>
                <a:chOff x="5544904" y="1452282"/>
                <a:chExt cx="2864224" cy="867077"/>
              </a:xfrm>
              <a:grpFill/>
            </p:grpSpPr>
            <p:sp>
              <p:nvSpPr>
                <p:cNvPr id="51" name="Rechthoek 50"/>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2" name="Rechthoek 51"/>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3" name="Ovaal 52"/>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grpSp>
        <p:nvGrpSpPr>
          <p:cNvPr id="75" name="Groep 74"/>
          <p:cNvGrpSpPr/>
          <p:nvPr/>
        </p:nvGrpSpPr>
        <p:grpSpPr>
          <a:xfrm>
            <a:off x="871396" y="3858512"/>
            <a:ext cx="2501153" cy="1190065"/>
            <a:chOff x="1181520" y="4049962"/>
            <a:chExt cx="3334870" cy="1586753"/>
          </a:xfrm>
        </p:grpSpPr>
        <p:sp>
          <p:nvSpPr>
            <p:cNvPr id="55" name="Ovaal 54"/>
            <p:cNvSpPr/>
            <p:nvPr/>
          </p:nvSpPr>
          <p:spPr>
            <a:xfrm>
              <a:off x="1181520" y="4049962"/>
              <a:ext cx="3334870" cy="15867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56" name="Groep 55"/>
            <p:cNvGrpSpPr/>
            <p:nvPr/>
          </p:nvGrpSpPr>
          <p:grpSpPr>
            <a:xfrm>
              <a:off x="1409395" y="4377989"/>
              <a:ext cx="2864224" cy="880780"/>
              <a:chOff x="5507257" y="3731608"/>
              <a:chExt cx="2864224" cy="880780"/>
            </a:xfrm>
            <a:solidFill>
              <a:schemeClr val="bg1">
                <a:lumMod val="50000"/>
              </a:schemeClr>
            </a:solidFill>
          </p:grpSpPr>
          <p:sp>
            <p:nvSpPr>
              <p:cNvPr id="57" name="Rechthoek 56"/>
              <p:cNvSpPr/>
              <p:nvPr/>
            </p:nvSpPr>
            <p:spPr>
              <a:xfrm>
                <a:off x="6164141" y="3933311"/>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8" name="Rechthoek 57"/>
              <p:cNvSpPr/>
              <p:nvPr/>
            </p:nvSpPr>
            <p:spPr>
              <a:xfrm>
                <a:off x="7571598" y="3933311"/>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59" name="Groep 58"/>
              <p:cNvGrpSpPr/>
              <p:nvPr/>
            </p:nvGrpSpPr>
            <p:grpSpPr>
              <a:xfrm rot="180049">
                <a:off x="5507257" y="3731608"/>
                <a:ext cx="2864224" cy="867077"/>
                <a:chOff x="5544904" y="1452282"/>
                <a:chExt cx="2864224" cy="867077"/>
              </a:xfrm>
              <a:grpFill/>
            </p:grpSpPr>
            <p:sp>
              <p:nvSpPr>
                <p:cNvPr id="60" name="Rechthoek 59"/>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1" name="Rechthoek 60"/>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2" name="Ovaal 61"/>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sp>
        <p:nvSpPr>
          <p:cNvPr id="77" name="Rechthoek 76"/>
          <p:cNvSpPr/>
          <p:nvPr/>
        </p:nvSpPr>
        <p:spPr>
          <a:xfrm>
            <a:off x="6293671" y="4290483"/>
            <a:ext cx="50426" cy="50930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8" name="Rechthoek 77"/>
          <p:cNvSpPr/>
          <p:nvPr/>
        </p:nvSpPr>
        <p:spPr>
          <a:xfrm>
            <a:off x="6071794" y="4290484"/>
            <a:ext cx="50426" cy="50930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9" name="Rechthoek 78"/>
          <p:cNvSpPr/>
          <p:nvPr/>
        </p:nvSpPr>
        <p:spPr>
          <a:xfrm>
            <a:off x="7587951" y="4290484"/>
            <a:ext cx="50426" cy="50930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0" name="Rechthoek 79"/>
          <p:cNvSpPr/>
          <p:nvPr/>
        </p:nvSpPr>
        <p:spPr>
          <a:xfrm>
            <a:off x="7349265" y="4290484"/>
            <a:ext cx="50426" cy="50930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1" name="Ovaal 80"/>
          <p:cNvSpPr/>
          <p:nvPr/>
        </p:nvSpPr>
        <p:spPr>
          <a:xfrm>
            <a:off x="5809576" y="4139206"/>
            <a:ext cx="2148168" cy="23196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2" name="Tekstvak 81"/>
          <p:cNvSpPr txBox="1"/>
          <p:nvPr/>
        </p:nvSpPr>
        <p:spPr>
          <a:xfrm>
            <a:off x="5809575" y="3359759"/>
            <a:ext cx="2148168" cy="369332"/>
          </a:xfrm>
          <a:prstGeom prst="rect">
            <a:avLst/>
          </a:prstGeom>
          <a:noFill/>
        </p:spPr>
        <p:txBody>
          <a:bodyPr wrap="square" rtlCol="0">
            <a:spAutoFit/>
          </a:bodyPr>
          <a:lstStyle/>
          <a:p>
            <a:pPr algn="ctr"/>
            <a:r>
              <a:rPr lang="nl-BE" dirty="0">
                <a:latin typeface="Corbel" panose="020B0503020204020204" pitchFamily="34" charset="0"/>
              </a:rPr>
              <a:t>Gewenste situatie</a:t>
            </a:r>
          </a:p>
        </p:txBody>
      </p:sp>
      <p:pic>
        <p:nvPicPr>
          <p:cNvPr id="2052" name="Picture 4" descr="https://i.ytimg.com/vi/dYuhDC3OxDw/hq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7126" t="26999" r="29933" b="23589"/>
          <a:stretch/>
        </p:blipFill>
        <p:spPr bwMode="auto">
          <a:xfrm>
            <a:off x="3597470" y="2370304"/>
            <a:ext cx="1815353" cy="1270747"/>
          </a:xfrm>
          <a:prstGeom prst="rect">
            <a:avLst/>
          </a:prstGeom>
          <a:noFill/>
          <a:extLst>
            <a:ext uri="{909E8E84-426E-40DD-AFC4-6F175D3DCCD1}">
              <a14:hiddenFill xmlns:a14="http://schemas.microsoft.com/office/drawing/2010/main">
                <a:solidFill>
                  <a:srgbClr val="FFFFFF"/>
                </a:solidFill>
              </a14:hiddenFill>
            </a:ext>
          </a:extLst>
        </p:spPr>
      </p:pic>
      <p:sp>
        <p:nvSpPr>
          <p:cNvPr id="87" name="Tekstvak 86"/>
          <p:cNvSpPr txBox="1"/>
          <p:nvPr/>
        </p:nvSpPr>
        <p:spPr>
          <a:xfrm>
            <a:off x="5809575" y="5019388"/>
            <a:ext cx="2148168" cy="784830"/>
          </a:xfrm>
          <a:prstGeom prst="rect">
            <a:avLst/>
          </a:prstGeom>
          <a:noFill/>
        </p:spPr>
        <p:txBody>
          <a:bodyPr wrap="square" rtlCol="0">
            <a:spAutoFit/>
          </a:bodyPr>
          <a:lstStyle/>
          <a:p>
            <a:pPr algn="ctr"/>
            <a:r>
              <a:rPr lang="nl-BE" sz="1500" dirty="0">
                <a:latin typeface="Corbel" panose="020B0503020204020204" pitchFamily="34" charset="0"/>
              </a:rPr>
              <a:t>Verklaring via wetenschappelijke concepten</a:t>
            </a:r>
          </a:p>
        </p:txBody>
      </p:sp>
      <p:sp>
        <p:nvSpPr>
          <p:cNvPr id="88" name="Tekstvak 87"/>
          <p:cNvSpPr txBox="1"/>
          <p:nvPr/>
        </p:nvSpPr>
        <p:spPr>
          <a:xfrm>
            <a:off x="1093014" y="5022750"/>
            <a:ext cx="2148168" cy="553998"/>
          </a:xfrm>
          <a:prstGeom prst="rect">
            <a:avLst/>
          </a:prstGeom>
          <a:noFill/>
        </p:spPr>
        <p:txBody>
          <a:bodyPr wrap="square" rtlCol="0">
            <a:spAutoFit/>
          </a:bodyPr>
          <a:lstStyle/>
          <a:p>
            <a:pPr algn="ctr"/>
            <a:r>
              <a:rPr lang="nl-BE" sz="1500" dirty="0">
                <a:latin typeface="Corbel" panose="020B0503020204020204" pitchFamily="34" charset="0"/>
              </a:rPr>
              <a:t>Verklaring via </a:t>
            </a:r>
            <a:r>
              <a:rPr lang="nl-BE" sz="1500" dirty="0" err="1">
                <a:latin typeface="Corbel" panose="020B0503020204020204" pitchFamily="34" charset="0"/>
              </a:rPr>
              <a:t>preconcepten</a:t>
            </a:r>
            <a:endParaRPr lang="nl-BE" sz="1500" dirty="0">
              <a:latin typeface="Corbel" panose="020B0503020204020204" pitchFamily="34" charset="0"/>
            </a:endParaRPr>
          </a:p>
        </p:txBody>
      </p:sp>
      <p:sp>
        <p:nvSpPr>
          <p:cNvPr id="3" name="Title 2"/>
          <p:cNvSpPr>
            <a:spLocks noGrp="1"/>
          </p:cNvSpPr>
          <p:nvPr>
            <p:ph type="title"/>
          </p:nvPr>
        </p:nvSpPr>
        <p:spPr/>
        <p:txBody>
          <a:bodyPr>
            <a:normAutofit fontScale="90000"/>
          </a:bodyPr>
          <a:lstStyle/>
          <a:p>
            <a:pPr>
              <a:lnSpc>
                <a:spcPct val="100000"/>
              </a:lnSpc>
              <a:spcBef>
                <a:spcPts val="450"/>
              </a:spcBef>
              <a:spcAft>
                <a:spcPts val="450"/>
              </a:spcAft>
            </a:pPr>
            <a:r>
              <a:rPr lang="nl-BE" dirty="0">
                <a:latin typeface="Corbel" panose="020B0503020204020204" pitchFamily="34" charset="0"/>
              </a:rPr>
              <a:t>Natuurverschijnselen verklaren</a:t>
            </a:r>
            <a:br>
              <a:rPr lang="nl-BE" dirty="0">
                <a:latin typeface="Corbel" panose="020B0503020204020204" pitchFamily="34" charset="0"/>
              </a:rPr>
            </a:br>
            <a:r>
              <a:rPr lang="nl-BE" dirty="0">
                <a:latin typeface="Corbel" panose="020B0503020204020204" pitchFamily="34" charset="0"/>
              </a:rPr>
              <a:t>Een </a:t>
            </a:r>
            <a:r>
              <a:rPr lang="nl-BE" dirty="0" smtClean="0">
                <a:latin typeface="Corbel" panose="020B0503020204020204" pitchFamily="34" charset="0"/>
              </a:rPr>
              <a:t>metafoor</a:t>
            </a:r>
            <a:endParaRPr lang="nl-BE" dirty="0"/>
          </a:p>
        </p:txBody>
      </p:sp>
      <p:graphicFrame>
        <p:nvGraphicFramePr>
          <p:cNvPr id="40" name="Tabel 7"/>
          <p:cNvGraphicFramePr>
            <a:graphicFrameLocks noGrp="1"/>
          </p:cNvGraphicFramePr>
          <p:nvPr>
            <p:extLst>
              <p:ext uri="{D42A27DB-BD31-4B8C-83A1-F6EECF244321}">
                <p14:modId xmlns:p14="http://schemas.microsoft.com/office/powerpoint/2010/main" val="2596516386"/>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89315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7" grpId="0" animBg="1"/>
      <p:bldP spid="78" grpId="0" animBg="1"/>
      <p:bldP spid="79" grpId="0" animBg="1"/>
      <p:bldP spid="80" grpId="0" animBg="1"/>
      <p:bldP spid="81" grpId="0" animBg="1"/>
      <p:bldP spid="82" grpId="0"/>
      <p:bldP spid="87" grpId="0"/>
      <p:bldP spid="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628821" y="3002003"/>
            <a:ext cx="2148168" cy="660585"/>
            <a:chOff x="5544904" y="1452282"/>
            <a:chExt cx="2864224" cy="880780"/>
          </a:xfrm>
          <a:solidFill>
            <a:schemeClr val="bg1">
              <a:lumMod val="50000"/>
            </a:schemeClr>
          </a:solidFill>
        </p:grpSpPr>
        <p:sp>
          <p:nvSpPr>
            <p:cNvPr id="5" name="Rechthoek 4"/>
            <p:cNvSpPr/>
            <p:nvPr/>
          </p:nvSpPr>
          <p:spPr>
            <a:xfrm>
              <a:off x="6201788" y="165398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 name="Rechthoek 5"/>
            <p:cNvSpPr/>
            <p:nvPr/>
          </p:nvSpPr>
          <p:spPr>
            <a:xfrm>
              <a:off x="7609245" y="165398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7" name="Groep 6"/>
            <p:cNvGrpSpPr/>
            <p:nvPr/>
          </p:nvGrpSpPr>
          <p:grpSpPr>
            <a:xfrm>
              <a:off x="5544904" y="1452282"/>
              <a:ext cx="2864224" cy="867077"/>
              <a:chOff x="5544904" y="1452282"/>
              <a:chExt cx="2864224" cy="867077"/>
            </a:xfrm>
            <a:grpFill/>
          </p:grpSpPr>
          <p:sp>
            <p:nvSpPr>
              <p:cNvPr id="8" name="Rechthoek 7"/>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 name="Rechthoek 8"/>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 name="Ovaal 9"/>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nvGrpSpPr>
          <p:cNvPr id="18" name="Groep 17"/>
          <p:cNvGrpSpPr/>
          <p:nvPr/>
        </p:nvGrpSpPr>
        <p:grpSpPr>
          <a:xfrm>
            <a:off x="6318473" y="2998643"/>
            <a:ext cx="2148168" cy="660585"/>
            <a:chOff x="6361483" y="1447801"/>
            <a:chExt cx="2864224" cy="880780"/>
          </a:xfrm>
        </p:grpSpPr>
        <p:cxnSp>
          <p:nvCxnSpPr>
            <p:cNvPr id="19" name="Rechte verbindingslijn 18"/>
            <p:cNvCxnSpPr/>
            <p:nvPr/>
          </p:nvCxnSpPr>
          <p:spPr>
            <a:xfrm flipH="1" flipV="1">
              <a:off x="7581977" y="1643966"/>
              <a:ext cx="4229" cy="681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ep 19"/>
            <p:cNvGrpSpPr/>
            <p:nvPr/>
          </p:nvGrpSpPr>
          <p:grpSpPr>
            <a:xfrm>
              <a:off x="6361483" y="1447801"/>
              <a:ext cx="2864224" cy="880780"/>
              <a:chOff x="6361483" y="1447801"/>
              <a:chExt cx="2864224" cy="880780"/>
            </a:xfrm>
          </p:grpSpPr>
          <p:sp>
            <p:nvSpPr>
              <p:cNvPr id="21" name="Rechthoek 20"/>
              <p:cNvSpPr/>
              <p:nvPr/>
            </p:nvSpPr>
            <p:spPr>
              <a:xfrm>
                <a:off x="7018367" y="1649504"/>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2" name="Rechthoek 21"/>
              <p:cNvSpPr/>
              <p:nvPr/>
            </p:nvSpPr>
            <p:spPr>
              <a:xfrm>
                <a:off x="8425824" y="1649504"/>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23" name="Groep 22"/>
              <p:cNvGrpSpPr/>
              <p:nvPr/>
            </p:nvGrpSpPr>
            <p:grpSpPr>
              <a:xfrm>
                <a:off x="6361483" y="1447801"/>
                <a:ext cx="2864224" cy="867077"/>
                <a:chOff x="5544904" y="1452282"/>
                <a:chExt cx="2864224" cy="867077"/>
              </a:xfrm>
              <a:solidFill>
                <a:schemeClr val="bg1">
                  <a:lumMod val="50000"/>
                </a:schemeClr>
              </a:solidFill>
            </p:grpSpPr>
            <p:sp>
              <p:nvSpPr>
                <p:cNvPr id="24" name="Rechthoek 23"/>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5" name="Rechthoek 24"/>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26" name="Ovaal 25"/>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grpSp>
        <p:nvGrpSpPr>
          <p:cNvPr id="27" name="Groep 26"/>
          <p:cNvGrpSpPr/>
          <p:nvPr/>
        </p:nvGrpSpPr>
        <p:grpSpPr>
          <a:xfrm>
            <a:off x="1858331" y="4737287"/>
            <a:ext cx="2148168" cy="660585"/>
            <a:chOff x="9298027" y="1450073"/>
            <a:chExt cx="2864224" cy="880780"/>
          </a:xfrm>
        </p:grpSpPr>
        <p:cxnSp>
          <p:nvCxnSpPr>
            <p:cNvPr id="28" name="Rechte verbindingslijn 27"/>
            <p:cNvCxnSpPr/>
            <p:nvPr/>
          </p:nvCxnSpPr>
          <p:spPr>
            <a:xfrm flipH="1" flipV="1">
              <a:off x="10518475" y="1649667"/>
              <a:ext cx="4229" cy="68118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29" name="Groep 28"/>
            <p:cNvGrpSpPr/>
            <p:nvPr/>
          </p:nvGrpSpPr>
          <p:grpSpPr>
            <a:xfrm>
              <a:off x="9298027" y="1450073"/>
              <a:ext cx="2864224" cy="880780"/>
              <a:chOff x="5544904" y="1452282"/>
              <a:chExt cx="2864224" cy="880780"/>
            </a:xfrm>
            <a:solidFill>
              <a:schemeClr val="bg1">
                <a:lumMod val="50000"/>
              </a:schemeClr>
            </a:solidFill>
          </p:grpSpPr>
          <p:sp>
            <p:nvSpPr>
              <p:cNvPr id="30" name="Rechthoek 29"/>
              <p:cNvSpPr/>
              <p:nvPr/>
            </p:nvSpPr>
            <p:spPr>
              <a:xfrm>
                <a:off x="6201788" y="165398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1" name="Rechthoek 30"/>
              <p:cNvSpPr/>
              <p:nvPr/>
            </p:nvSpPr>
            <p:spPr>
              <a:xfrm>
                <a:off x="7609245" y="165398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32" name="Groep 31"/>
              <p:cNvGrpSpPr/>
              <p:nvPr/>
            </p:nvGrpSpPr>
            <p:grpSpPr>
              <a:xfrm>
                <a:off x="5544904" y="1452282"/>
                <a:ext cx="2864224" cy="867077"/>
                <a:chOff x="5544904" y="1452282"/>
                <a:chExt cx="2864224" cy="867077"/>
              </a:xfrm>
              <a:grpFill/>
            </p:grpSpPr>
            <p:sp>
              <p:nvSpPr>
                <p:cNvPr id="33" name="Rechthoek 32"/>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Rechthoek 33"/>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5" name="Ovaal 34"/>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grpSp>
        <p:nvGrpSpPr>
          <p:cNvPr id="36" name="Groep 35"/>
          <p:cNvGrpSpPr/>
          <p:nvPr/>
        </p:nvGrpSpPr>
        <p:grpSpPr>
          <a:xfrm>
            <a:off x="4920876" y="4558520"/>
            <a:ext cx="2148168" cy="899865"/>
            <a:chOff x="1673488" y="3496392"/>
            <a:chExt cx="2864224" cy="1199820"/>
          </a:xfrm>
        </p:grpSpPr>
        <p:grpSp>
          <p:nvGrpSpPr>
            <p:cNvPr id="37" name="Groep 36"/>
            <p:cNvGrpSpPr/>
            <p:nvPr/>
          </p:nvGrpSpPr>
          <p:grpSpPr>
            <a:xfrm>
              <a:off x="1673488" y="3756212"/>
              <a:ext cx="2864224" cy="880780"/>
              <a:chOff x="1673488" y="3756212"/>
              <a:chExt cx="2864224" cy="880780"/>
            </a:xfrm>
            <a:solidFill>
              <a:schemeClr val="bg1">
                <a:lumMod val="50000"/>
              </a:schemeClr>
            </a:solidFill>
          </p:grpSpPr>
          <p:sp>
            <p:nvSpPr>
              <p:cNvPr id="40" name="Rechthoek 39"/>
              <p:cNvSpPr/>
              <p:nvPr/>
            </p:nvSpPr>
            <p:spPr>
              <a:xfrm>
                <a:off x="2330372" y="395791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1" name="Rechthoek 40"/>
              <p:cNvSpPr/>
              <p:nvPr/>
            </p:nvSpPr>
            <p:spPr>
              <a:xfrm>
                <a:off x="3737829" y="395791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42" name="Groep 41"/>
              <p:cNvGrpSpPr/>
              <p:nvPr/>
            </p:nvGrpSpPr>
            <p:grpSpPr>
              <a:xfrm rot="21419970">
                <a:off x="1673488" y="3756212"/>
                <a:ext cx="2864224" cy="867077"/>
                <a:chOff x="5544904" y="1452282"/>
                <a:chExt cx="2864224" cy="867077"/>
              </a:xfrm>
              <a:grpFill/>
            </p:grpSpPr>
            <p:sp>
              <p:nvSpPr>
                <p:cNvPr id="43" name="Rechthoek 42"/>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4" name="Rechthoek 43"/>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5" name="Ovaal 44"/>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sp>
          <p:nvSpPr>
            <p:cNvPr id="38" name="Boog 37"/>
            <p:cNvSpPr/>
            <p:nvPr/>
          </p:nvSpPr>
          <p:spPr>
            <a:xfrm rot="3001440">
              <a:off x="2172805" y="3956127"/>
              <a:ext cx="775592" cy="704577"/>
            </a:xfrm>
            <a:prstGeom prst="arc">
              <a:avLst/>
            </a:prstGeom>
            <a:ln w="12700">
              <a:solidFill>
                <a:srgbClr val="FF0000"/>
              </a:solidFill>
              <a:prstDash val="dash"/>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nl-BE" sz="1350"/>
            </a:p>
          </p:txBody>
        </p:sp>
        <p:pic>
          <p:nvPicPr>
            <p:cNvPr id="39" name="Picture 2" descr="https://pixabay.com/static/uploads/photo/2015/11/03/09/18/problem-1020300_960_7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5191" y="3496392"/>
              <a:ext cx="739779" cy="52246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fontScale="90000"/>
          </a:bodyPr>
          <a:lstStyle/>
          <a:p>
            <a:pPr>
              <a:lnSpc>
                <a:spcPct val="100000"/>
              </a:lnSpc>
              <a:spcBef>
                <a:spcPts val="450"/>
              </a:spcBef>
              <a:spcAft>
                <a:spcPts val="450"/>
              </a:spcAft>
            </a:pPr>
            <a:r>
              <a:rPr lang="nl-BE" dirty="0">
                <a:latin typeface="Corbel" panose="020B0503020204020204" pitchFamily="34" charset="0"/>
              </a:rPr>
              <a:t>Natuurverschijnselen verklaren</a:t>
            </a:r>
            <a:br>
              <a:rPr lang="nl-BE" dirty="0">
                <a:latin typeface="Corbel" panose="020B0503020204020204" pitchFamily="34" charset="0"/>
              </a:rPr>
            </a:br>
            <a:r>
              <a:rPr lang="nl-BE" dirty="0">
                <a:latin typeface="Corbel" panose="020B0503020204020204" pitchFamily="34" charset="0"/>
              </a:rPr>
              <a:t>De ‘klassieke’ </a:t>
            </a:r>
            <a:r>
              <a:rPr lang="nl-BE" dirty="0" smtClean="0">
                <a:latin typeface="Corbel" panose="020B0503020204020204" pitchFamily="34" charset="0"/>
              </a:rPr>
              <a:t>aanpak</a:t>
            </a:r>
            <a:endParaRPr lang="nl-BE" dirty="0"/>
          </a:p>
        </p:txBody>
      </p:sp>
      <p:graphicFrame>
        <p:nvGraphicFramePr>
          <p:cNvPr id="47" name="Tabel 7"/>
          <p:cNvGraphicFramePr>
            <a:graphicFrameLocks noGrp="1"/>
          </p:cNvGraphicFramePr>
          <p:nvPr>
            <p:extLst>
              <p:ext uri="{D42A27DB-BD31-4B8C-83A1-F6EECF244321}">
                <p14:modId xmlns:p14="http://schemas.microsoft.com/office/powerpoint/2010/main" val="3857768120"/>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grpSp>
        <p:nvGrpSpPr>
          <p:cNvPr id="50" name="Groep 49"/>
          <p:cNvGrpSpPr/>
          <p:nvPr/>
        </p:nvGrpSpPr>
        <p:grpSpPr>
          <a:xfrm>
            <a:off x="3476435" y="2995282"/>
            <a:ext cx="2458852" cy="671471"/>
            <a:chOff x="3476435" y="2995282"/>
            <a:chExt cx="2458852" cy="671471"/>
          </a:xfrm>
        </p:grpSpPr>
        <p:sp>
          <p:nvSpPr>
            <p:cNvPr id="12" name="Rechthoek 11"/>
            <p:cNvSpPr/>
            <p:nvPr/>
          </p:nvSpPr>
          <p:spPr>
            <a:xfrm>
              <a:off x="4317428" y="3157445"/>
              <a:ext cx="50426" cy="5093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3" name="Rechthoek 12"/>
            <p:cNvSpPr/>
            <p:nvPr/>
          </p:nvSpPr>
          <p:spPr>
            <a:xfrm>
              <a:off x="3969098" y="3146559"/>
              <a:ext cx="50426" cy="50930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4" name="Rechthoek 13"/>
            <p:cNvSpPr/>
            <p:nvPr/>
          </p:nvSpPr>
          <p:spPr>
            <a:xfrm>
              <a:off x="5024691" y="3146559"/>
              <a:ext cx="50426" cy="50930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7" name="Ovaal 16"/>
            <p:cNvSpPr/>
            <p:nvPr/>
          </p:nvSpPr>
          <p:spPr>
            <a:xfrm>
              <a:off x="3476435" y="2995282"/>
              <a:ext cx="2148168" cy="231962"/>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46" name="Rechte verbindingslijn 45"/>
            <p:cNvCxnSpPr>
              <a:stCxn id="17" idx="3"/>
            </p:cNvCxnSpPr>
            <p:nvPr/>
          </p:nvCxnSpPr>
          <p:spPr>
            <a:xfrm flipH="1">
              <a:off x="3507971" y="3193274"/>
              <a:ext cx="283056" cy="446455"/>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a:off x="5413539" y="3153280"/>
              <a:ext cx="521748" cy="446455"/>
            </a:xfrm>
            <a:prstGeom prst="line">
              <a:avLst/>
            </a:prstGeom>
            <a:ln w="571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800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ep 46"/>
          <p:cNvGrpSpPr/>
          <p:nvPr/>
        </p:nvGrpSpPr>
        <p:grpSpPr>
          <a:xfrm>
            <a:off x="625499" y="2996497"/>
            <a:ext cx="2148168" cy="660585"/>
            <a:chOff x="5544904" y="1452282"/>
            <a:chExt cx="2864224" cy="880780"/>
          </a:xfrm>
          <a:solidFill>
            <a:schemeClr val="accent3">
              <a:lumMod val="75000"/>
            </a:schemeClr>
          </a:solidFill>
        </p:grpSpPr>
        <p:sp>
          <p:nvSpPr>
            <p:cNvPr id="48" name="Rechthoek 47"/>
            <p:cNvSpPr/>
            <p:nvPr/>
          </p:nvSpPr>
          <p:spPr>
            <a:xfrm>
              <a:off x="6201788" y="1653985"/>
              <a:ext cx="67235" cy="679077"/>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49" name="Rechthoek 48"/>
            <p:cNvSpPr/>
            <p:nvPr/>
          </p:nvSpPr>
          <p:spPr>
            <a:xfrm>
              <a:off x="7609245" y="1653985"/>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nvGrpSpPr>
            <p:cNvPr id="50" name="Groep 49"/>
            <p:cNvGrpSpPr/>
            <p:nvPr/>
          </p:nvGrpSpPr>
          <p:grpSpPr>
            <a:xfrm>
              <a:off x="5544904" y="1452282"/>
              <a:ext cx="2864224" cy="867077"/>
              <a:chOff x="5544904" y="1452282"/>
              <a:chExt cx="2864224" cy="867077"/>
            </a:xfrm>
            <a:grpFill/>
          </p:grpSpPr>
          <p:sp>
            <p:nvSpPr>
              <p:cNvPr id="51" name="Rechthoek 50"/>
              <p:cNvSpPr/>
              <p:nvPr/>
            </p:nvSpPr>
            <p:spPr>
              <a:xfrm rot="2264419">
                <a:off x="5705160" y="1589658"/>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2" name="Rechthoek 51"/>
              <p:cNvSpPr/>
              <p:nvPr/>
            </p:nvSpPr>
            <p:spPr>
              <a:xfrm rot="20448715">
                <a:off x="8037220" y="1640284"/>
                <a:ext cx="67235" cy="679075"/>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3" name="Ovaal 52"/>
              <p:cNvSpPr/>
              <p:nvPr/>
            </p:nvSpPr>
            <p:spPr>
              <a:xfrm>
                <a:off x="5544904" y="1452282"/>
                <a:ext cx="2864224" cy="309283"/>
              </a:xfrm>
              <a:prstGeom prst="ellipse">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grpSp>
        <p:nvGrpSpPr>
          <p:cNvPr id="54" name="Groep 53"/>
          <p:cNvGrpSpPr/>
          <p:nvPr/>
        </p:nvGrpSpPr>
        <p:grpSpPr>
          <a:xfrm>
            <a:off x="3469470" y="2995106"/>
            <a:ext cx="2148168" cy="660585"/>
            <a:chOff x="3299576" y="1452282"/>
            <a:chExt cx="2864224" cy="880780"/>
          </a:xfrm>
        </p:grpSpPr>
        <p:sp>
          <p:nvSpPr>
            <p:cNvPr id="55" name="Rechthoek 54"/>
            <p:cNvSpPr/>
            <p:nvPr/>
          </p:nvSpPr>
          <p:spPr>
            <a:xfrm>
              <a:off x="3956460" y="1653985"/>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6" name="Rechthoek 55"/>
            <p:cNvSpPr/>
            <p:nvPr/>
          </p:nvSpPr>
          <p:spPr>
            <a:xfrm>
              <a:off x="5363917" y="1653985"/>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7" name="Rechthoek 56"/>
            <p:cNvSpPr/>
            <p:nvPr/>
          </p:nvSpPr>
          <p:spPr>
            <a:xfrm rot="2264419">
              <a:off x="3459832" y="1589658"/>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8" name="Rechthoek 57"/>
            <p:cNvSpPr/>
            <p:nvPr/>
          </p:nvSpPr>
          <p:spPr>
            <a:xfrm rot="20448715">
              <a:off x="5791892" y="1640284"/>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9" name="Ovaal 58"/>
            <p:cNvSpPr/>
            <p:nvPr/>
          </p:nvSpPr>
          <p:spPr>
            <a:xfrm>
              <a:off x="3299576" y="1452282"/>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117" name="Groep 116"/>
          <p:cNvGrpSpPr/>
          <p:nvPr/>
        </p:nvGrpSpPr>
        <p:grpSpPr>
          <a:xfrm>
            <a:off x="3467206" y="4747913"/>
            <a:ext cx="2148168" cy="660585"/>
            <a:chOff x="4456691" y="4819424"/>
            <a:chExt cx="2864224" cy="880780"/>
          </a:xfrm>
        </p:grpSpPr>
        <p:sp>
          <p:nvSpPr>
            <p:cNvPr id="64" name="Rechthoek 63"/>
            <p:cNvSpPr/>
            <p:nvPr/>
          </p:nvSpPr>
          <p:spPr>
            <a:xfrm rot="2264419">
              <a:off x="4616947" y="4956800"/>
              <a:ext cx="67235" cy="679075"/>
            </a:xfrm>
            <a:prstGeom prst="rect">
              <a:avLst/>
            </a:prstGeom>
            <a:pattFill prst="pct25">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1" name="Rechthoek 60"/>
            <p:cNvSpPr/>
            <p:nvPr/>
          </p:nvSpPr>
          <p:spPr>
            <a:xfrm>
              <a:off x="4809323" y="5021125"/>
              <a:ext cx="67235" cy="6790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2" name="Rechthoek 61"/>
            <p:cNvSpPr/>
            <p:nvPr/>
          </p:nvSpPr>
          <p:spPr>
            <a:xfrm>
              <a:off x="5113575" y="5021127"/>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3" name="Rechthoek 62"/>
            <p:cNvSpPr/>
            <p:nvPr/>
          </p:nvSpPr>
          <p:spPr>
            <a:xfrm>
              <a:off x="6521032" y="5021127"/>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5" name="Rechthoek 64"/>
            <p:cNvSpPr/>
            <p:nvPr/>
          </p:nvSpPr>
          <p:spPr>
            <a:xfrm rot="20448715">
              <a:off x="6949007" y="5007426"/>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6" name="Ovaal 65"/>
            <p:cNvSpPr/>
            <p:nvPr/>
          </p:nvSpPr>
          <p:spPr>
            <a:xfrm>
              <a:off x="4456691" y="4819424"/>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67" name="Groep 66"/>
          <p:cNvGrpSpPr/>
          <p:nvPr/>
        </p:nvGrpSpPr>
        <p:grpSpPr>
          <a:xfrm>
            <a:off x="625646" y="4747128"/>
            <a:ext cx="2148168" cy="661372"/>
            <a:chOff x="131816" y="3580329"/>
            <a:chExt cx="2864224" cy="881829"/>
          </a:xfrm>
        </p:grpSpPr>
        <p:sp>
          <p:nvSpPr>
            <p:cNvPr id="68" name="Rechthoek 67"/>
            <p:cNvSpPr/>
            <p:nvPr/>
          </p:nvSpPr>
          <p:spPr>
            <a:xfrm rot="2264419">
              <a:off x="292072" y="3717705"/>
              <a:ext cx="67235" cy="679075"/>
            </a:xfrm>
            <a:prstGeom prst="rect">
              <a:avLst/>
            </a:prstGeom>
            <a:pattFill prst="pct25">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69" name="Rechte verbindingslijn 68"/>
            <p:cNvCxnSpPr/>
            <p:nvPr/>
          </p:nvCxnSpPr>
          <p:spPr>
            <a:xfrm flipH="1" flipV="1">
              <a:off x="505637" y="3780974"/>
              <a:ext cx="4229" cy="681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hthoek 69"/>
            <p:cNvSpPr/>
            <p:nvPr/>
          </p:nvSpPr>
          <p:spPr>
            <a:xfrm>
              <a:off x="788700" y="3782032"/>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1" name="Rechthoek 70"/>
            <p:cNvSpPr/>
            <p:nvPr/>
          </p:nvSpPr>
          <p:spPr>
            <a:xfrm>
              <a:off x="2196157" y="3782032"/>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2" name="Rechthoek 71"/>
            <p:cNvSpPr/>
            <p:nvPr/>
          </p:nvSpPr>
          <p:spPr>
            <a:xfrm rot="20448715">
              <a:off x="2624132" y="3768331"/>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3" name="Ovaal 72"/>
            <p:cNvSpPr/>
            <p:nvPr/>
          </p:nvSpPr>
          <p:spPr>
            <a:xfrm>
              <a:off x="131816" y="3580329"/>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74" name="Groep 73"/>
          <p:cNvGrpSpPr/>
          <p:nvPr/>
        </p:nvGrpSpPr>
        <p:grpSpPr>
          <a:xfrm>
            <a:off x="6067785" y="2995927"/>
            <a:ext cx="2402797" cy="756857"/>
            <a:chOff x="7544601" y="1452282"/>
            <a:chExt cx="3203729" cy="1009143"/>
          </a:xfrm>
        </p:grpSpPr>
        <p:sp>
          <p:nvSpPr>
            <p:cNvPr id="75" name="Rechthoek 74"/>
            <p:cNvSpPr/>
            <p:nvPr/>
          </p:nvSpPr>
          <p:spPr>
            <a:xfrm>
              <a:off x="8540990" y="1653985"/>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6" name="Rechthoek 75"/>
            <p:cNvSpPr/>
            <p:nvPr/>
          </p:nvSpPr>
          <p:spPr>
            <a:xfrm>
              <a:off x="9948447" y="1653985"/>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7" name="Rechthoek 76"/>
            <p:cNvSpPr/>
            <p:nvPr/>
          </p:nvSpPr>
          <p:spPr>
            <a:xfrm rot="2264419">
              <a:off x="8044362" y="1589658"/>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8" name="Rechthoek 77"/>
            <p:cNvSpPr/>
            <p:nvPr/>
          </p:nvSpPr>
          <p:spPr>
            <a:xfrm rot="20448715">
              <a:off x="10376422" y="1640284"/>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9" name="Ovaal 78"/>
            <p:cNvSpPr/>
            <p:nvPr/>
          </p:nvSpPr>
          <p:spPr>
            <a:xfrm>
              <a:off x="7884106" y="1452282"/>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80" name="Picture 10" descr="http://www.lijstenmakerij-lijstenmaker.nl/images/RACO-17_11_00-ham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7" t="6492" r="5039" b="7081"/>
            <a:stretch/>
          </p:blipFill>
          <p:spPr bwMode="auto">
            <a:xfrm rot="7111999">
              <a:off x="7391030" y="2024340"/>
              <a:ext cx="590656" cy="283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ep 114"/>
          <p:cNvGrpSpPr/>
          <p:nvPr/>
        </p:nvGrpSpPr>
        <p:grpSpPr>
          <a:xfrm>
            <a:off x="6291615" y="4635880"/>
            <a:ext cx="2178967" cy="787740"/>
            <a:chOff x="8127568" y="4670048"/>
            <a:chExt cx="2905289" cy="1050320"/>
          </a:xfrm>
        </p:grpSpPr>
        <p:cxnSp>
          <p:nvCxnSpPr>
            <p:cNvPr id="113" name="Rechte verbindingslijn 112"/>
            <p:cNvCxnSpPr/>
            <p:nvPr/>
          </p:nvCxnSpPr>
          <p:spPr>
            <a:xfrm flipV="1">
              <a:off x="8127568" y="5083616"/>
              <a:ext cx="415650" cy="537008"/>
            </a:xfrm>
            <a:prstGeom prst="line">
              <a:avLst/>
            </a:prstGeom>
            <a:ln w="127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1" name="Groep 80"/>
            <p:cNvGrpSpPr/>
            <p:nvPr/>
          </p:nvGrpSpPr>
          <p:grpSpPr>
            <a:xfrm>
              <a:off x="8168633" y="4670048"/>
              <a:ext cx="2864224" cy="1050320"/>
              <a:chOff x="7777935" y="3362412"/>
              <a:chExt cx="2864224" cy="1050320"/>
            </a:xfrm>
          </p:grpSpPr>
          <p:grpSp>
            <p:nvGrpSpPr>
              <p:cNvPr id="82" name="Groep 81"/>
              <p:cNvGrpSpPr/>
              <p:nvPr/>
            </p:nvGrpSpPr>
            <p:grpSpPr>
              <a:xfrm>
                <a:off x="7777935" y="3531952"/>
                <a:ext cx="2864224" cy="880780"/>
                <a:chOff x="128867" y="5524796"/>
                <a:chExt cx="2864224" cy="880780"/>
              </a:xfrm>
            </p:grpSpPr>
            <p:sp>
              <p:nvSpPr>
                <p:cNvPr id="84" name="Rechthoek 83"/>
                <p:cNvSpPr/>
                <p:nvPr/>
              </p:nvSpPr>
              <p:spPr>
                <a:xfrm>
                  <a:off x="481499" y="5726497"/>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5" name="Rechthoek 84"/>
                <p:cNvSpPr/>
                <p:nvPr/>
              </p:nvSpPr>
              <p:spPr>
                <a:xfrm>
                  <a:off x="785751" y="5726499"/>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6" name="Rechthoek 85"/>
                <p:cNvSpPr/>
                <p:nvPr/>
              </p:nvSpPr>
              <p:spPr>
                <a:xfrm>
                  <a:off x="2193208" y="5726499"/>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7" name="Rechthoek 86"/>
                <p:cNvSpPr/>
                <p:nvPr/>
              </p:nvSpPr>
              <p:spPr>
                <a:xfrm rot="20448715">
                  <a:off x="2621183" y="5712798"/>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8" name="Ovaal 87"/>
                <p:cNvSpPr/>
                <p:nvPr/>
              </p:nvSpPr>
              <p:spPr>
                <a:xfrm>
                  <a:off x="128867" y="5524796"/>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pic>
            <p:nvPicPr>
              <p:cNvPr id="83" name="Picture 2" descr="https://pixabay.com/static/uploads/photo/2015/11/03/09/18/problem-1020300_960_7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4583" y="3362412"/>
                <a:ext cx="576400" cy="40708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9" name="Tekstvak 88"/>
          <p:cNvSpPr txBox="1"/>
          <p:nvPr/>
        </p:nvSpPr>
        <p:spPr>
          <a:xfrm>
            <a:off x="625499" y="2538586"/>
            <a:ext cx="2148168" cy="300082"/>
          </a:xfrm>
          <a:prstGeom prst="rect">
            <a:avLst/>
          </a:prstGeom>
          <a:noFill/>
        </p:spPr>
        <p:txBody>
          <a:bodyPr wrap="square" rtlCol="0">
            <a:spAutoFit/>
          </a:bodyPr>
          <a:lstStyle/>
          <a:p>
            <a:pPr algn="ctr"/>
            <a:r>
              <a:rPr lang="nl-BE" sz="1350" dirty="0">
                <a:solidFill>
                  <a:schemeClr val="bg1">
                    <a:lumMod val="50000"/>
                  </a:schemeClr>
                </a:solidFill>
              </a:rPr>
              <a:t>Wakker maken</a:t>
            </a:r>
          </a:p>
        </p:txBody>
      </p:sp>
      <p:sp>
        <p:nvSpPr>
          <p:cNvPr id="90" name="Tekstvak 89"/>
          <p:cNvSpPr txBox="1"/>
          <p:nvPr/>
        </p:nvSpPr>
        <p:spPr>
          <a:xfrm>
            <a:off x="3448853" y="4285376"/>
            <a:ext cx="2128467" cy="300082"/>
          </a:xfrm>
          <a:prstGeom prst="rect">
            <a:avLst/>
          </a:prstGeom>
          <a:noFill/>
        </p:spPr>
        <p:txBody>
          <a:bodyPr wrap="square" rtlCol="0">
            <a:spAutoFit/>
          </a:bodyPr>
          <a:lstStyle/>
          <a:p>
            <a:pPr algn="ctr"/>
            <a:r>
              <a:rPr lang="nl-BE" sz="1350" dirty="0" smtClean="0">
                <a:solidFill>
                  <a:schemeClr val="bg1">
                    <a:lumMod val="50000"/>
                  </a:schemeClr>
                </a:solidFill>
              </a:rPr>
              <a:t>Vastzetten</a:t>
            </a:r>
            <a:endParaRPr lang="nl-BE" sz="1350" dirty="0">
              <a:solidFill>
                <a:schemeClr val="bg1">
                  <a:lumMod val="50000"/>
                </a:schemeClr>
              </a:solidFill>
            </a:endParaRPr>
          </a:p>
        </p:txBody>
      </p:sp>
      <p:sp>
        <p:nvSpPr>
          <p:cNvPr id="91" name="Tekstvak 90"/>
          <p:cNvSpPr txBox="1"/>
          <p:nvPr/>
        </p:nvSpPr>
        <p:spPr>
          <a:xfrm>
            <a:off x="625499" y="4285376"/>
            <a:ext cx="2148168" cy="300082"/>
          </a:xfrm>
          <a:prstGeom prst="rect">
            <a:avLst/>
          </a:prstGeom>
          <a:noFill/>
        </p:spPr>
        <p:txBody>
          <a:bodyPr wrap="square" rtlCol="0">
            <a:spAutoFit/>
          </a:bodyPr>
          <a:lstStyle/>
          <a:p>
            <a:pPr algn="ctr"/>
            <a:r>
              <a:rPr lang="nl-BE" sz="1350" dirty="0" smtClean="0">
                <a:solidFill>
                  <a:schemeClr val="bg1">
                    <a:lumMod val="50000"/>
                  </a:schemeClr>
                </a:solidFill>
              </a:rPr>
              <a:t>Introduceren</a:t>
            </a:r>
            <a:endParaRPr lang="nl-BE" sz="1350" dirty="0">
              <a:solidFill>
                <a:schemeClr val="bg1">
                  <a:lumMod val="50000"/>
                </a:schemeClr>
              </a:solidFill>
            </a:endParaRPr>
          </a:p>
        </p:txBody>
      </p:sp>
      <p:sp>
        <p:nvSpPr>
          <p:cNvPr id="92" name="Tekstvak 91"/>
          <p:cNvSpPr txBox="1"/>
          <p:nvPr/>
        </p:nvSpPr>
        <p:spPr>
          <a:xfrm>
            <a:off x="3448853" y="2538586"/>
            <a:ext cx="2131197" cy="300082"/>
          </a:xfrm>
          <a:prstGeom prst="rect">
            <a:avLst/>
          </a:prstGeom>
          <a:noFill/>
        </p:spPr>
        <p:txBody>
          <a:bodyPr wrap="square" rtlCol="0">
            <a:spAutoFit/>
          </a:bodyPr>
          <a:lstStyle/>
          <a:p>
            <a:pPr algn="ctr"/>
            <a:r>
              <a:rPr lang="nl-BE" sz="1350" dirty="0">
                <a:solidFill>
                  <a:schemeClr val="bg1">
                    <a:lumMod val="50000"/>
                  </a:schemeClr>
                </a:solidFill>
              </a:rPr>
              <a:t>Identificeren</a:t>
            </a:r>
          </a:p>
        </p:txBody>
      </p:sp>
      <p:sp>
        <p:nvSpPr>
          <p:cNvPr id="93" name="Tekstvak 92"/>
          <p:cNvSpPr txBox="1"/>
          <p:nvPr/>
        </p:nvSpPr>
        <p:spPr>
          <a:xfrm>
            <a:off x="6322412" y="2538586"/>
            <a:ext cx="2148168" cy="300082"/>
          </a:xfrm>
          <a:prstGeom prst="rect">
            <a:avLst/>
          </a:prstGeom>
          <a:noFill/>
        </p:spPr>
        <p:txBody>
          <a:bodyPr wrap="square" rtlCol="0">
            <a:spAutoFit/>
          </a:bodyPr>
          <a:lstStyle/>
          <a:p>
            <a:pPr algn="ctr"/>
            <a:r>
              <a:rPr lang="nl-BE" sz="1350" dirty="0" smtClean="0">
                <a:solidFill>
                  <a:schemeClr val="bg1">
                    <a:lumMod val="50000"/>
                  </a:schemeClr>
                </a:solidFill>
              </a:rPr>
              <a:t>Schudden</a:t>
            </a:r>
            <a:endParaRPr lang="nl-BE" sz="1350" dirty="0">
              <a:solidFill>
                <a:schemeClr val="bg1">
                  <a:lumMod val="50000"/>
                </a:schemeClr>
              </a:solidFill>
            </a:endParaRPr>
          </a:p>
        </p:txBody>
      </p:sp>
      <p:sp>
        <p:nvSpPr>
          <p:cNvPr id="94" name="Tekstvak 93"/>
          <p:cNvSpPr txBox="1"/>
          <p:nvPr/>
        </p:nvSpPr>
        <p:spPr>
          <a:xfrm>
            <a:off x="6322414" y="4285376"/>
            <a:ext cx="2178080" cy="300082"/>
          </a:xfrm>
          <a:prstGeom prst="rect">
            <a:avLst/>
          </a:prstGeom>
          <a:noFill/>
        </p:spPr>
        <p:txBody>
          <a:bodyPr wrap="square" rtlCol="0">
            <a:spAutoFit/>
          </a:bodyPr>
          <a:lstStyle/>
          <a:p>
            <a:pPr algn="ctr"/>
            <a:r>
              <a:rPr lang="nl-BE" sz="1350" dirty="0" smtClean="0">
                <a:solidFill>
                  <a:schemeClr val="bg1">
                    <a:lumMod val="50000"/>
                  </a:schemeClr>
                </a:solidFill>
              </a:rPr>
              <a:t>Gebruiken</a:t>
            </a:r>
            <a:endParaRPr lang="nl-BE" sz="1350" dirty="0">
              <a:solidFill>
                <a:schemeClr val="bg1">
                  <a:lumMod val="50000"/>
                </a:schemeClr>
              </a:solidFill>
            </a:endParaRPr>
          </a:p>
        </p:txBody>
      </p:sp>
      <p:grpSp>
        <p:nvGrpSpPr>
          <p:cNvPr id="102" name="Groep 101"/>
          <p:cNvGrpSpPr/>
          <p:nvPr/>
        </p:nvGrpSpPr>
        <p:grpSpPr>
          <a:xfrm>
            <a:off x="639680" y="3000124"/>
            <a:ext cx="2148168" cy="660320"/>
            <a:chOff x="852907" y="2619665"/>
            <a:chExt cx="2864224" cy="880426"/>
          </a:xfrm>
        </p:grpSpPr>
        <p:sp>
          <p:nvSpPr>
            <p:cNvPr id="96" name="Rechthoek 95"/>
            <p:cNvSpPr/>
            <p:nvPr/>
          </p:nvSpPr>
          <p:spPr>
            <a:xfrm>
              <a:off x="1495365" y="2821014"/>
              <a:ext cx="67235" cy="679077"/>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7" name="Rechthoek 96"/>
            <p:cNvSpPr/>
            <p:nvPr/>
          </p:nvSpPr>
          <p:spPr>
            <a:xfrm>
              <a:off x="2902822" y="2821014"/>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9" name="Rechthoek 98"/>
            <p:cNvSpPr/>
            <p:nvPr/>
          </p:nvSpPr>
          <p:spPr>
            <a:xfrm rot="2264419">
              <a:off x="998737" y="2756687"/>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0" name="Rechthoek 99"/>
            <p:cNvSpPr/>
            <p:nvPr/>
          </p:nvSpPr>
          <p:spPr>
            <a:xfrm rot="20448715">
              <a:off x="3330797" y="2807313"/>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1" name="Ovaal 100"/>
            <p:cNvSpPr/>
            <p:nvPr/>
          </p:nvSpPr>
          <p:spPr>
            <a:xfrm>
              <a:off x="852907" y="2619665"/>
              <a:ext cx="2864224" cy="3092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aphicFrame>
        <p:nvGraphicFramePr>
          <p:cNvPr id="95" name="Tabel 7"/>
          <p:cNvGraphicFramePr>
            <a:graphicFrameLocks noGrp="1"/>
          </p:cNvGraphicFramePr>
          <p:nvPr>
            <p:extLst>
              <p:ext uri="{D42A27DB-BD31-4B8C-83A1-F6EECF244321}">
                <p14:modId xmlns:p14="http://schemas.microsoft.com/office/powerpoint/2010/main" val="2440604941"/>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
        <p:nvSpPr>
          <p:cNvPr id="98" name="Title 1"/>
          <p:cNvSpPr>
            <a:spLocks noGrp="1"/>
          </p:cNvSpPr>
          <p:nvPr>
            <p:ph type="title"/>
          </p:nvPr>
        </p:nvSpPr>
        <p:spPr>
          <a:xfrm>
            <a:off x="839244" y="365126"/>
            <a:ext cx="7676106" cy="1325563"/>
          </a:xfrm>
        </p:spPr>
        <p:txBody>
          <a:bodyPr>
            <a:normAutofit fontScale="90000"/>
          </a:bodyPr>
          <a:lstStyle/>
          <a:p>
            <a:pPr>
              <a:lnSpc>
                <a:spcPct val="100000"/>
              </a:lnSpc>
              <a:spcBef>
                <a:spcPts val="450"/>
              </a:spcBef>
              <a:spcAft>
                <a:spcPts val="450"/>
              </a:spcAft>
            </a:pPr>
            <a:r>
              <a:rPr lang="nl-BE" dirty="0">
                <a:latin typeface="Corbel" panose="020B0503020204020204" pitchFamily="34" charset="0"/>
              </a:rPr>
              <a:t>Natuurverschijnselen verklaren</a:t>
            </a:r>
            <a:br>
              <a:rPr lang="nl-BE" dirty="0">
                <a:latin typeface="Corbel" panose="020B0503020204020204" pitchFamily="34" charset="0"/>
              </a:rPr>
            </a:br>
            <a:r>
              <a:rPr lang="nl-BE" dirty="0">
                <a:latin typeface="Corbel" panose="020B0503020204020204" pitchFamily="34" charset="0"/>
              </a:rPr>
              <a:t>De </a:t>
            </a:r>
            <a:r>
              <a:rPr lang="nl-BE" dirty="0" smtClean="0">
                <a:latin typeface="Corbel" panose="020B0503020204020204" pitchFamily="34" charset="0"/>
              </a:rPr>
              <a:t>‘IF’ aanpak</a:t>
            </a:r>
            <a:endParaRPr lang="nl-BE" dirty="0"/>
          </a:p>
        </p:txBody>
      </p:sp>
    </p:spTree>
    <p:extLst>
      <p:ext uri="{BB962C8B-B14F-4D97-AF65-F5344CB8AC3E}">
        <p14:creationId xmlns:p14="http://schemas.microsoft.com/office/powerpoint/2010/main" val="11512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smtClean="0">
                <a:latin typeface="Corbel" pitchFamily="34" charset="0"/>
              </a:rPr>
              <a:t>Aanpak</a:t>
            </a:r>
            <a:endParaRPr lang="en-US" dirty="0">
              <a:latin typeface="Corbel" pitchFamily="34" charset="0"/>
            </a:endParaRPr>
          </a:p>
        </p:txBody>
      </p:sp>
      <p:graphicFrame>
        <p:nvGraphicFramePr>
          <p:cNvPr id="4" name="Tijdelijke aanduiding voor inhoud 3"/>
          <p:cNvGraphicFramePr>
            <a:graphicFrameLocks noGrp="1"/>
          </p:cNvGraphicFramePr>
          <p:nvPr>
            <p:ph idx="4294967295"/>
            <p:extLst>
              <p:ext uri="{D42A27DB-BD31-4B8C-83A1-F6EECF244321}">
                <p14:modId xmlns:p14="http://schemas.microsoft.com/office/powerpoint/2010/main" val="452435130"/>
              </p:ext>
            </p:extLst>
          </p:nvPr>
        </p:nvGraphicFramePr>
        <p:xfrm>
          <a:off x="1342768" y="2230394"/>
          <a:ext cx="6172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el 7"/>
          <p:cNvGraphicFramePr>
            <a:graphicFrameLocks noGrp="1"/>
          </p:cNvGraphicFramePr>
          <p:nvPr>
            <p:extLst>
              <p:ext uri="{D42A27DB-BD31-4B8C-83A1-F6EECF244321}">
                <p14:modId xmlns:p14="http://schemas.microsoft.com/office/powerpoint/2010/main" val="318121182"/>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981274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823479" y="1107365"/>
            <a:ext cx="7562850" cy="5183076"/>
          </a:xfrm>
        </p:spPr>
        <p:txBody>
          <a:bodyPr>
            <a:noAutofit/>
          </a:bodyPr>
          <a:lstStyle/>
          <a:p>
            <a:pPr marL="0" indent="0">
              <a:buNone/>
            </a:pPr>
            <a:r>
              <a:rPr lang="nl-NL" sz="1800" b="1" dirty="0">
                <a:latin typeface="Corbel" pitchFamily="34" charset="0"/>
              </a:rPr>
              <a:t>Vlaanderen</a:t>
            </a:r>
          </a:p>
          <a:p>
            <a:pPr marL="0" indent="0">
              <a:buNone/>
            </a:pPr>
            <a:endParaRPr lang="nl-NL" sz="1800" b="1" dirty="0">
              <a:latin typeface="Corbel" pitchFamily="34" charset="0"/>
            </a:endParaRPr>
          </a:p>
          <a:p>
            <a:pPr marL="0" indent="0">
              <a:buNone/>
            </a:pPr>
            <a:r>
              <a:rPr lang="nl-NL" sz="1800" dirty="0">
                <a:latin typeface="Corbel" pitchFamily="34" charset="0"/>
              </a:rPr>
              <a:t>Organismen: 70%  van de leerlingen haalt de minimumdoelstellingen</a:t>
            </a:r>
          </a:p>
          <a:p>
            <a:pPr marL="0" indent="0">
              <a:buNone/>
            </a:pPr>
            <a:r>
              <a:rPr lang="nl-NL" sz="1800" dirty="0">
                <a:latin typeface="Corbel" pitchFamily="34" charset="0"/>
              </a:rPr>
              <a:t>Energie: 30% van de leerlingen haalt de minimum doelstellingen</a:t>
            </a:r>
          </a:p>
          <a:p>
            <a:pPr marL="0" indent="0">
              <a:buNone/>
            </a:pPr>
            <a:r>
              <a:rPr lang="nl-NL" sz="1800" dirty="0">
                <a:latin typeface="Corbel" pitchFamily="34" charset="0"/>
              </a:rPr>
              <a:t>Andere concepten natuurwetenschappen: 50%</a:t>
            </a:r>
          </a:p>
          <a:p>
            <a:pPr marL="0" indent="0">
              <a:buNone/>
            </a:pPr>
            <a:endParaRPr lang="nl-NL" sz="1800" dirty="0">
              <a:latin typeface="Corbel" pitchFamily="34" charset="0"/>
            </a:endParaRPr>
          </a:p>
          <a:p>
            <a:pPr marL="0" indent="0">
              <a:buNone/>
            </a:pPr>
            <a:r>
              <a:rPr lang="nl-NL" sz="1800" dirty="0">
                <a:latin typeface="Corbel" pitchFamily="34" charset="0"/>
              </a:rPr>
              <a:t>http://www.ond.vlaanderen.be/curriculum/peilingen</a:t>
            </a:r>
          </a:p>
          <a:p>
            <a:pPr marL="0" indent="0">
              <a:buNone/>
            </a:pPr>
            <a:r>
              <a:rPr lang="nl-NL" sz="1800" dirty="0">
                <a:latin typeface="Corbel" pitchFamily="34" charset="0"/>
              </a:rPr>
              <a:t>http://www.vlaanderen.be/nl/publicaties</a:t>
            </a:r>
          </a:p>
          <a:p>
            <a:pPr marL="0" indent="0">
              <a:buNone/>
            </a:pPr>
            <a:endParaRPr lang="en-GB" sz="1800" i="1" dirty="0" smtClean="0"/>
          </a:p>
          <a:p>
            <a:pPr marL="0" indent="0">
              <a:buNone/>
            </a:pPr>
            <a:endParaRPr lang="en-GB" sz="1800" i="1" dirty="0" smtClean="0"/>
          </a:p>
          <a:p>
            <a:pPr marL="0" indent="0">
              <a:buNone/>
            </a:pPr>
            <a:endParaRPr lang="en-GB" sz="1800" i="1" dirty="0"/>
          </a:p>
        </p:txBody>
      </p:sp>
      <p:graphicFrame>
        <p:nvGraphicFramePr>
          <p:cNvPr id="4" name="Tabel 7"/>
          <p:cNvGraphicFramePr>
            <a:graphicFrameLocks noGrp="1"/>
          </p:cNvGraphicFramePr>
          <p:nvPr>
            <p:extLst>
              <p:ext uri="{D42A27DB-BD31-4B8C-83A1-F6EECF244321}">
                <p14:modId xmlns:p14="http://schemas.microsoft.com/office/powerpoint/2010/main" val="2489742939"/>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rgbClr val="FF5B5B"/>
                          </a:solidFill>
                          <a:latin typeface="+mn-lt"/>
                          <a:ea typeface="+mn-ea"/>
                          <a:cs typeface="+mn-cs"/>
                        </a:rPr>
                        <a:t>Probleem</a:t>
                      </a:r>
                      <a:endParaRPr lang="en-US" sz="1800" kern="1200" dirty="0">
                        <a:solidFill>
                          <a:srgbClr val="FF5B5B"/>
                        </a:solidFill>
                        <a:latin typeface="+mn-lt"/>
                        <a:ea typeface="+mn-ea"/>
                        <a:cs typeface="+mn-cs"/>
                      </a:endParaRPr>
                    </a:p>
                  </a:txBody>
                  <a:tcPr/>
                </a:tc>
                <a:tc>
                  <a:txBody>
                    <a:bodyPr/>
                    <a:lstStyle/>
                    <a:p>
                      <a:pPr algn="ctr"/>
                      <a:r>
                        <a:rPr lang="nl-BE" dirty="0" smtClean="0">
                          <a:solidFill>
                            <a:schemeClr val="bg1">
                              <a:lumMod val="75000"/>
                            </a:schemeClr>
                          </a:solidFill>
                        </a:rPr>
                        <a:t>Aanpak</a:t>
                      </a:r>
                      <a:endParaRPr lang="en-US" dirty="0">
                        <a:solidFill>
                          <a:schemeClr val="bg1">
                            <a:lumMod val="75000"/>
                          </a:schemeClr>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3139487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p:cNvSpPr/>
          <p:nvPr/>
        </p:nvSpPr>
        <p:spPr>
          <a:xfrm>
            <a:off x="197224" y="4159624"/>
            <a:ext cx="1653896" cy="663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ep 53"/>
          <p:cNvGrpSpPr>
            <a:grpSpLocks noChangeAspect="1"/>
          </p:cNvGrpSpPr>
          <p:nvPr/>
        </p:nvGrpSpPr>
        <p:grpSpPr>
          <a:xfrm>
            <a:off x="586783" y="2769135"/>
            <a:ext cx="784585" cy="241268"/>
            <a:chOff x="3299576" y="1452282"/>
            <a:chExt cx="2864224" cy="880780"/>
          </a:xfrm>
        </p:grpSpPr>
        <p:sp>
          <p:nvSpPr>
            <p:cNvPr id="55" name="Rechthoek 54"/>
            <p:cNvSpPr/>
            <p:nvPr/>
          </p:nvSpPr>
          <p:spPr>
            <a:xfrm>
              <a:off x="3956460" y="1653985"/>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6" name="Rechthoek 55"/>
            <p:cNvSpPr/>
            <p:nvPr/>
          </p:nvSpPr>
          <p:spPr>
            <a:xfrm>
              <a:off x="5363917" y="1653985"/>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7" name="Rechthoek 56"/>
            <p:cNvSpPr/>
            <p:nvPr/>
          </p:nvSpPr>
          <p:spPr>
            <a:xfrm rot="2264419">
              <a:off x="3459832" y="1589658"/>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8" name="Rechthoek 57"/>
            <p:cNvSpPr/>
            <p:nvPr/>
          </p:nvSpPr>
          <p:spPr>
            <a:xfrm rot="20448715">
              <a:off x="5791892" y="1640284"/>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59" name="Ovaal 58"/>
            <p:cNvSpPr/>
            <p:nvPr/>
          </p:nvSpPr>
          <p:spPr>
            <a:xfrm>
              <a:off x="3299576" y="1452282"/>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117" name="Groep 116"/>
          <p:cNvGrpSpPr>
            <a:grpSpLocks noChangeAspect="1"/>
          </p:cNvGrpSpPr>
          <p:nvPr/>
        </p:nvGrpSpPr>
        <p:grpSpPr>
          <a:xfrm>
            <a:off x="591056" y="5060803"/>
            <a:ext cx="784585" cy="241268"/>
            <a:chOff x="4456691" y="4819424"/>
            <a:chExt cx="2864224" cy="880780"/>
          </a:xfrm>
        </p:grpSpPr>
        <p:sp>
          <p:nvSpPr>
            <p:cNvPr id="64" name="Rechthoek 63"/>
            <p:cNvSpPr/>
            <p:nvPr/>
          </p:nvSpPr>
          <p:spPr>
            <a:xfrm rot="2264419">
              <a:off x="4616947" y="4956800"/>
              <a:ext cx="67235" cy="679075"/>
            </a:xfrm>
            <a:prstGeom prst="rect">
              <a:avLst/>
            </a:prstGeom>
            <a:pattFill prst="pct25">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1" name="Rechthoek 60"/>
            <p:cNvSpPr/>
            <p:nvPr/>
          </p:nvSpPr>
          <p:spPr>
            <a:xfrm>
              <a:off x="4809323" y="5021125"/>
              <a:ext cx="67235" cy="67907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2" name="Rechthoek 61"/>
            <p:cNvSpPr/>
            <p:nvPr/>
          </p:nvSpPr>
          <p:spPr>
            <a:xfrm>
              <a:off x="5113575" y="5021127"/>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3" name="Rechthoek 62"/>
            <p:cNvSpPr/>
            <p:nvPr/>
          </p:nvSpPr>
          <p:spPr>
            <a:xfrm>
              <a:off x="6521032" y="5021127"/>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5" name="Rechthoek 64"/>
            <p:cNvSpPr/>
            <p:nvPr/>
          </p:nvSpPr>
          <p:spPr>
            <a:xfrm rot="20448715">
              <a:off x="6949007" y="5007426"/>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66" name="Ovaal 65"/>
            <p:cNvSpPr/>
            <p:nvPr/>
          </p:nvSpPr>
          <p:spPr>
            <a:xfrm>
              <a:off x="4456691" y="4819424"/>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67" name="Groep 66"/>
          <p:cNvGrpSpPr>
            <a:grpSpLocks noChangeAspect="1"/>
          </p:cNvGrpSpPr>
          <p:nvPr/>
        </p:nvGrpSpPr>
        <p:grpSpPr>
          <a:xfrm>
            <a:off x="551446" y="4305246"/>
            <a:ext cx="784585" cy="241556"/>
            <a:chOff x="131816" y="3580329"/>
            <a:chExt cx="2864224" cy="881829"/>
          </a:xfrm>
        </p:grpSpPr>
        <p:sp>
          <p:nvSpPr>
            <p:cNvPr id="68" name="Rechthoek 67"/>
            <p:cNvSpPr/>
            <p:nvPr/>
          </p:nvSpPr>
          <p:spPr>
            <a:xfrm rot="2264419">
              <a:off x="292072" y="3717705"/>
              <a:ext cx="67235" cy="679075"/>
            </a:xfrm>
            <a:prstGeom prst="rect">
              <a:avLst/>
            </a:prstGeom>
            <a:pattFill prst="pct25">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69" name="Rechte verbindingslijn 68"/>
            <p:cNvCxnSpPr/>
            <p:nvPr/>
          </p:nvCxnSpPr>
          <p:spPr>
            <a:xfrm flipH="1" flipV="1">
              <a:off x="505637" y="3780974"/>
              <a:ext cx="4229" cy="681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hthoek 69"/>
            <p:cNvSpPr/>
            <p:nvPr/>
          </p:nvSpPr>
          <p:spPr>
            <a:xfrm>
              <a:off x="788700" y="3782032"/>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1" name="Rechthoek 70"/>
            <p:cNvSpPr/>
            <p:nvPr/>
          </p:nvSpPr>
          <p:spPr>
            <a:xfrm>
              <a:off x="2196157" y="3782032"/>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2" name="Rechthoek 71"/>
            <p:cNvSpPr/>
            <p:nvPr/>
          </p:nvSpPr>
          <p:spPr>
            <a:xfrm rot="20448715">
              <a:off x="2624132" y="3768331"/>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3" name="Ovaal 72"/>
            <p:cNvSpPr/>
            <p:nvPr/>
          </p:nvSpPr>
          <p:spPr>
            <a:xfrm>
              <a:off x="131816" y="3580329"/>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grpSp>
        <p:nvGrpSpPr>
          <p:cNvPr id="74" name="Groep 73"/>
          <p:cNvGrpSpPr>
            <a:grpSpLocks noChangeAspect="1"/>
          </p:cNvGrpSpPr>
          <p:nvPr/>
        </p:nvGrpSpPr>
        <p:grpSpPr>
          <a:xfrm>
            <a:off x="526845" y="3536230"/>
            <a:ext cx="877584" cy="276431"/>
            <a:chOff x="7544601" y="1452282"/>
            <a:chExt cx="3203729" cy="1009143"/>
          </a:xfrm>
        </p:grpSpPr>
        <p:sp>
          <p:nvSpPr>
            <p:cNvPr id="75" name="Rechthoek 74"/>
            <p:cNvSpPr/>
            <p:nvPr/>
          </p:nvSpPr>
          <p:spPr>
            <a:xfrm>
              <a:off x="8540990" y="1653985"/>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6" name="Rechthoek 75"/>
            <p:cNvSpPr/>
            <p:nvPr/>
          </p:nvSpPr>
          <p:spPr>
            <a:xfrm>
              <a:off x="9948447" y="1653985"/>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7" name="Rechthoek 76"/>
            <p:cNvSpPr/>
            <p:nvPr/>
          </p:nvSpPr>
          <p:spPr>
            <a:xfrm rot="2264419">
              <a:off x="8044362" y="1589658"/>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8" name="Rechthoek 77"/>
            <p:cNvSpPr/>
            <p:nvPr/>
          </p:nvSpPr>
          <p:spPr>
            <a:xfrm rot="20448715">
              <a:off x="10376422" y="1640284"/>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79" name="Ovaal 78"/>
            <p:cNvSpPr/>
            <p:nvPr/>
          </p:nvSpPr>
          <p:spPr>
            <a:xfrm>
              <a:off x="7884106" y="1452282"/>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pic>
          <p:nvPicPr>
            <p:cNvPr id="80" name="Picture 10" descr="http://www.lijstenmakerij-lijstenmaker.nl/images/RACO-17_11_00-ham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47" t="6492" r="5039" b="7081"/>
            <a:stretch/>
          </p:blipFill>
          <p:spPr bwMode="auto">
            <a:xfrm rot="7111999">
              <a:off x="7391030" y="2024340"/>
              <a:ext cx="590656" cy="283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 name="Groep 114"/>
          <p:cNvGrpSpPr>
            <a:grpSpLocks noChangeAspect="1"/>
          </p:cNvGrpSpPr>
          <p:nvPr/>
        </p:nvGrpSpPr>
        <p:grpSpPr>
          <a:xfrm>
            <a:off x="618994" y="5605505"/>
            <a:ext cx="795834" cy="287710"/>
            <a:chOff x="8127568" y="4670048"/>
            <a:chExt cx="2905289" cy="1050320"/>
          </a:xfrm>
        </p:grpSpPr>
        <p:cxnSp>
          <p:nvCxnSpPr>
            <p:cNvPr id="113" name="Rechte verbindingslijn 112"/>
            <p:cNvCxnSpPr/>
            <p:nvPr/>
          </p:nvCxnSpPr>
          <p:spPr>
            <a:xfrm flipV="1">
              <a:off x="8127568" y="5083616"/>
              <a:ext cx="415650" cy="537008"/>
            </a:xfrm>
            <a:prstGeom prst="line">
              <a:avLst/>
            </a:prstGeom>
            <a:ln w="127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1" name="Groep 80"/>
            <p:cNvGrpSpPr/>
            <p:nvPr/>
          </p:nvGrpSpPr>
          <p:grpSpPr>
            <a:xfrm>
              <a:off x="8168633" y="4670048"/>
              <a:ext cx="2864224" cy="1050320"/>
              <a:chOff x="7777935" y="3362412"/>
              <a:chExt cx="2864224" cy="1050320"/>
            </a:xfrm>
          </p:grpSpPr>
          <p:grpSp>
            <p:nvGrpSpPr>
              <p:cNvPr id="82" name="Groep 81"/>
              <p:cNvGrpSpPr/>
              <p:nvPr/>
            </p:nvGrpSpPr>
            <p:grpSpPr>
              <a:xfrm>
                <a:off x="7777935" y="3531952"/>
                <a:ext cx="2864224" cy="880780"/>
                <a:chOff x="128867" y="5524796"/>
                <a:chExt cx="2864224" cy="880780"/>
              </a:xfrm>
            </p:grpSpPr>
            <p:sp>
              <p:nvSpPr>
                <p:cNvPr id="84" name="Rechthoek 83"/>
                <p:cNvSpPr/>
                <p:nvPr/>
              </p:nvSpPr>
              <p:spPr>
                <a:xfrm>
                  <a:off x="481499" y="5726497"/>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5" name="Rechthoek 84"/>
                <p:cNvSpPr/>
                <p:nvPr/>
              </p:nvSpPr>
              <p:spPr>
                <a:xfrm>
                  <a:off x="785751" y="5726499"/>
                  <a:ext cx="67235" cy="679077"/>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6" name="Rechthoek 85"/>
                <p:cNvSpPr/>
                <p:nvPr/>
              </p:nvSpPr>
              <p:spPr>
                <a:xfrm>
                  <a:off x="2193208" y="5726499"/>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7" name="Rechthoek 86"/>
                <p:cNvSpPr/>
                <p:nvPr/>
              </p:nvSpPr>
              <p:spPr>
                <a:xfrm rot="20448715">
                  <a:off x="2621183" y="5712798"/>
                  <a:ext cx="67235" cy="67907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88" name="Ovaal 87"/>
                <p:cNvSpPr/>
                <p:nvPr/>
              </p:nvSpPr>
              <p:spPr>
                <a:xfrm>
                  <a:off x="128867" y="5524796"/>
                  <a:ext cx="2864224" cy="30928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pic>
            <p:nvPicPr>
              <p:cNvPr id="83" name="Picture 2" descr="https://pixabay.com/static/uploads/photo/2015/11/03/09/18/problem-1020300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583" y="3362412"/>
                <a:ext cx="576400" cy="40708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02" name="Groep 101"/>
          <p:cNvGrpSpPr>
            <a:grpSpLocks noChangeAspect="1"/>
          </p:cNvGrpSpPr>
          <p:nvPr/>
        </p:nvGrpSpPr>
        <p:grpSpPr>
          <a:xfrm>
            <a:off x="586783" y="2130718"/>
            <a:ext cx="784585" cy="241172"/>
            <a:chOff x="852907" y="2619665"/>
            <a:chExt cx="2864224" cy="880426"/>
          </a:xfrm>
        </p:grpSpPr>
        <p:sp>
          <p:nvSpPr>
            <p:cNvPr id="96" name="Rechthoek 95"/>
            <p:cNvSpPr/>
            <p:nvPr/>
          </p:nvSpPr>
          <p:spPr>
            <a:xfrm>
              <a:off x="1495365" y="2821014"/>
              <a:ext cx="67235" cy="679077"/>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7" name="Rechthoek 96"/>
            <p:cNvSpPr/>
            <p:nvPr/>
          </p:nvSpPr>
          <p:spPr>
            <a:xfrm>
              <a:off x="2902822" y="2821014"/>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99" name="Rechthoek 98"/>
            <p:cNvSpPr/>
            <p:nvPr/>
          </p:nvSpPr>
          <p:spPr>
            <a:xfrm rot="2264419">
              <a:off x="998737" y="2756687"/>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0" name="Rechthoek 99"/>
            <p:cNvSpPr/>
            <p:nvPr/>
          </p:nvSpPr>
          <p:spPr>
            <a:xfrm rot="20448715">
              <a:off x="3330797" y="2807313"/>
              <a:ext cx="67235" cy="679075"/>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101" name="Ovaal 100"/>
            <p:cNvSpPr/>
            <p:nvPr/>
          </p:nvSpPr>
          <p:spPr>
            <a:xfrm>
              <a:off x="852907" y="2619665"/>
              <a:ext cx="2864224" cy="30928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grpSp>
      <p:sp>
        <p:nvSpPr>
          <p:cNvPr id="2" name="Rechthoek 1"/>
          <p:cNvSpPr/>
          <p:nvPr/>
        </p:nvSpPr>
        <p:spPr>
          <a:xfrm>
            <a:off x="1871363" y="1960067"/>
            <a:ext cx="6946067" cy="809068"/>
          </a:xfrm>
          <a:prstGeom prst="rect">
            <a:avLst/>
          </a:prstGeom>
        </p:spPr>
        <p:txBody>
          <a:bodyPr wrap="square">
            <a:spAutoFit/>
          </a:bodyPr>
          <a:lstStyle/>
          <a:p>
            <a:pPr>
              <a:lnSpc>
                <a:spcPct val="115000"/>
              </a:lnSpc>
              <a:spcAft>
                <a:spcPts val="750"/>
              </a:spcAft>
            </a:pPr>
            <a:r>
              <a:rPr lang="nl-BE" sz="135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Ik wil weten wat jullie idee is over … . Wat betekent … voor jullie? Waarom denk je dat? Wil je nog iets toevoegen? Begrijp ik het zo goed? Bedoel je dat? Weet je dat of denk je dat? Denkt iedereen hetzelfde? Hoe zie je het anders?</a:t>
            </a:r>
            <a:endParaRPr lang="nl-BE" sz="13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hoek 2"/>
          <p:cNvSpPr/>
          <p:nvPr/>
        </p:nvSpPr>
        <p:spPr>
          <a:xfrm>
            <a:off x="1878110" y="2980129"/>
            <a:ext cx="6946067" cy="317266"/>
          </a:xfrm>
          <a:prstGeom prst="rect">
            <a:avLst/>
          </a:prstGeom>
        </p:spPr>
        <p:txBody>
          <a:bodyPr wrap="square">
            <a:spAutoFit/>
          </a:bodyPr>
          <a:lstStyle/>
          <a:p>
            <a:pPr>
              <a:lnSpc>
                <a:spcPct val="115000"/>
              </a:lnSpc>
              <a:spcAft>
                <a:spcPts val="750"/>
              </a:spcAft>
            </a:pPr>
            <a:r>
              <a:rPr lang="nl-BE" sz="135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Waarover is er verwarring? Waarover bestaan er verschillende meningen?</a:t>
            </a:r>
            <a:r>
              <a:rPr lang="nl-BE" sz="135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95" name="Rechthoek 94"/>
          <p:cNvSpPr/>
          <p:nvPr/>
        </p:nvSpPr>
        <p:spPr>
          <a:xfrm>
            <a:off x="1864614" y="3702055"/>
            <a:ext cx="6946067" cy="317266"/>
          </a:xfrm>
          <a:prstGeom prst="rect">
            <a:avLst/>
          </a:prstGeom>
        </p:spPr>
        <p:txBody>
          <a:bodyPr wrap="square">
            <a:spAutoFit/>
          </a:bodyPr>
          <a:lstStyle/>
          <a:p>
            <a:pPr>
              <a:lnSpc>
                <a:spcPct val="115000"/>
              </a:lnSpc>
              <a:spcAft>
                <a:spcPts val="750"/>
              </a:spcAft>
            </a:pPr>
            <a:r>
              <a:rPr lang="nl-BE" sz="135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Hoe kan dat? Kan je dat verklaren?  </a:t>
            </a:r>
            <a:endParaRPr lang="nl-BE" sz="135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hthoek 3"/>
          <p:cNvSpPr/>
          <p:nvPr/>
        </p:nvSpPr>
        <p:spPr>
          <a:xfrm>
            <a:off x="1864615" y="4361628"/>
            <a:ext cx="6946067" cy="300082"/>
          </a:xfrm>
          <a:prstGeom prst="rect">
            <a:avLst/>
          </a:prstGeom>
        </p:spPr>
        <p:txBody>
          <a:bodyPr wrap="square">
            <a:spAutoFit/>
          </a:bodyPr>
          <a:lstStyle/>
          <a:p>
            <a:r>
              <a:rPr lang="nl-BE" sz="135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Zo denkt </a:t>
            </a:r>
            <a:r>
              <a:rPr lang="nl-BE" sz="1350" dirty="0">
                <a:solidFill>
                  <a:srgbClr val="0070C0"/>
                </a:solidFill>
                <a:latin typeface="Calibri" panose="020F0502020204030204" pitchFamily="34" charset="0"/>
                <a:ea typeface="Calibri" panose="020F0502020204030204" pitchFamily="34" charset="0"/>
                <a:cs typeface="Times New Roman" panose="02020603050405020304" pitchFamily="18" charset="0"/>
              </a:rPr>
              <a:t>de wetenschapper </a:t>
            </a:r>
            <a:r>
              <a:rPr lang="nl-BE" sz="135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erover. Zo begrijpt hij</a:t>
            </a:r>
            <a:r>
              <a:rPr lang="nl-BE" sz="1350" dirty="0">
                <a:solidFill>
                  <a:srgbClr val="0070C0"/>
                </a:solidFill>
                <a:latin typeface="Calibri" panose="020F0502020204030204" pitchFamily="34" charset="0"/>
                <a:ea typeface="Calibri" panose="020F0502020204030204" pitchFamily="34" charset="0"/>
                <a:cs typeface="Times New Roman" panose="02020603050405020304" pitchFamily="18" charset="0"/>
              </a:rPr>
              <a:t>/ zij </a:t>
            </a:r>
            <a:r>
              <a:rPr lang="nl-BE" sz="1350"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het. </a:t>
            </a:r>
            <a:endParaRPr lang="nl-BE" sz="1350" dirty="0">
              <a:solidFill>
                <a:srgbClr val="0070C0"/>
              </a:solidFill>
            </a:endParaRPr>
          </a:p>
        </p:txBody>
      </p:sp>
      <p:sp>
        <p:nvSpPr>
          <p:cNvPr id="5" name="Rechthoek 4"/>
          <p:cNvSpPr/>
          <p:nvPr/>
        </p:nvSpPr>
        <p:spPr>
          <a:xfrm>
            <a:off x="1851120" y="5214716"/>
            <a:ext cx="6959562" cy="809068"/>
          </a:xfrm>
          <a:prstGeom prst="rect">
            <a:avLst/>
          </a:prstGeom>
        </p:spPr>
        <p:txBody>
          <a:bodyPr wrap="square">
            <a:spAutoFit/>
          </a:bodyPr>
          <a:lstStyle/>
          <a:p>
            <a:pPr>
              <a:lnSpc>
                <a:spcPct val="115000"/>
              </a:lnSpc>
              <a:spcAft>
                <a:spcPts val="750"/>
              </a:spcAft>
            </a:pPr>
            <a:r>
              <a:rPr lang="nl-BE" sz="135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Wat willen jullie onderzoeken? Hoe heb je de opstelling gemaakt? Wat zie je in de proef/ simulatie?</a:t>
            </a:r>
            <a:r>
              <a:rPr lang="nl-BE" sz="135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r>
              <a:rPr lang="nl-BE" sz="1350" i="1" dirty="0">
                <a:solidFill>
                  <a:srgbClr val="00B050"/>
                </a:solidFill>
                <a:latin typeface="Calibri" panose="020F0502020204030204" pitchFamily="34" charset="0"/>
                <a:ea typeface="Calibri" panose="020F0502020204030204" pitchFamily="34" charset="0"/>
                <a:cs typeface="Times New Roman" panose="02020603050405020304" pitchFamily="18" charset="0"/>
              </a:rPr>
              <a:t>Begrijp ik het zo goed? Wat heeft de andere groep gevonden? Ik zie niet wat je bedoelt. Hoe kan je de opstelling te veranderen om de onderzoeksvraag toch te beantwoorden?  </a:t>
            </a:r>
            <a:r>
              <a:rPr lang="nl-BE" sz="1350" dirty="0">
                <a:solidFill>
                  <a:srgbClr val="00B05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6" name="Title 5"/>
          <p:cNvSpPr>
            <a:spLocks noGrp="1"/>
          </p:cNvSpPr>
          <p:nvPr>
            <p:ph type="title"/>
          </p:nvPr>
        </p:nvSpPr>
        <p:spPr/>
        <p:txBody>
          <a:bodyPr/>
          <a:lstStyle/>
          <a:p>
            <a:r>
              <a:rPr lang="nl-BE" b="1" dirty="0" smtClean="0">
                <a:solidFill>
                  <a:srgbClr val="00B050"/>
                </a:solidFill>
                <a:latin typeface="Calibri Light" panose="020F0302020204030204" pitchFamily="34" charset="0"/>
              </a:rPr>
              <a:t>Dialogisch: coach</a:t>
            </a:r>
            <a:r>
              <a:rPr lang="nl-BE" dirty="0" smtClean="0">
                <a:latin typeface="Calibri Light" panose="020F0302020204030204" pitchFamily="34" charset="0"/>
              </a:rPr>
              <a:t> en </a:t>
            </a:r>
            <a:r>
              <a:rPr lang="nl-BE" b="1" dirty="0" smtClean="0">
                <a:solidFill>
                  <a:srgbClr val="0070C0"/>
                </a:solidFill>
                <a:latin typeface="Calibri Light" panose="020F0302020204030204" pitchFamily="34" charset="0"/>
              </a:rPr>
              <a:t>tolk</a:t>
            </a:r>
            <a:endParaRPr lang="nl-BE" b="1" dirty="0">
              <a:solidFill>
                <a:srgbClr val="0070C0"/>
              </a:solidFill>
              <a:latin typeface="Calibri Light" panose="020F0302020204030204" pitchFamily="34" charset="0"/>
            </a:endParaRPr>
          </a:p>
        </p:txBody>
      </p:sp>
      <p:graphicFrame>
        <p:nvGraphicFramePr>
          <p:cNvPr id="60" name="Tabel 7"/>
          <p:cNvGraphicFramePr>
            <a:graphicFrameLocks noGrp="1"/>
          </p:cNvGraphicFramePr>
          <p:nvPr>
            <p:extLst>
              <p:ext uri="{D42A27DB-BD31-4B8C-83A1-F6EECF244321}">
                <p14:modId xmlns:p14="http://schemas.microsoft.com/office/powerpoint/2010/main" val="1915443665"/>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70846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smtClean="0">
                <a:latin typeface="Corbel" pitchFamily="34" charset="0"/>
              </a:rPr>
              <a:t>Onderzoeksvragen</a:t>
            </a:r>
            <a:endParaRPr lang="en-US" dirty="0">
              <a:latin typeface="Corbel" pitchFamily="34" charset="0"/>
            </a:endParaRPr>
          </a:p>
        </p:txBody>
      </p:sp>
      <p:sp>
        <p:nvSpPr>
          <p:cNvPr id="3" name="Tijdelijke aanduiding voor inhoud 2"/>
          <p:cNvSpPr>
            <a:spLocks noGrp="1"/>
          </p:cNvSpPr>
          <p:nvPr>
            <p:ph idx="4294967295"/>
          </p:nvPr>
        </p:nvSpPr>
        <p:spPr>
          <a:xfrm>
            <a:off x="839244" y="1690689"/>
            <a:ext cx="7562850" cy="4545828"/>
          </a:xfrm>
        </p:spPr>
        <p:txBody>
          <a:bodyPr>
            <a:noAutofit/>
          </a:bodyPr>
          <a:lstStyle/>
          <a:p>
            <a:pPr marL="0" indent="0">
              <a:lnSpc>
                <a:spcPct val="115000"/>
              </a:lnSpc>
              <a:spcAft>
                <a:spcPts val="0"/>
              </a:spcAft>
              <a:buNone/>
            </a:pPr>
            <a:r>
              <a:rPr lang="nl-NL" sz="1800" b="1" dirty="0" smtClean="0">
                <a:latin typeface="Corbel" pitchFamily="34" charset="0"/>
                <a:ea typeface="Calibri"/>
                <a:cs typeface="Times New Roman"/>
              </a:rPr>
              <a:t>Ontwikkelingsvraag</a:t>
            </a:r>
            <a:endParaRPr lang="en-US" sz="2400" dirty="0">
              <a:latin typeface="Corbel" pitchFamily="34" charset="0"/>
              <a:ea typeface="Calibri"/>
              <a:cs typeface="Times New Roman"/>
            </a:endParaRPr>
          </a:p>
          <a:p>
            <a:pPr marL="0" indent="0">
              <a:lnSpc>
                <a:spcPct val="115000"/>
              </a:lnSpc>
              <a:spcAft>
                <a:spcPts val="0"/>
              </a:spcAft>
              <a:buNone/>
            </a:pPr>
            <a:r>
              <a:rPr lang="nl-NL" sz="1800" dirty="0" smtClean="0">
                <a:latin typeface="Corbel" pitchFamily="34" charset="0"/>
                <a:ea typeface="Calibri"/>
                <a:cs typeface="Times New Roman"/>
              </a:rPr>
              <a:t>	Hoe vormgeven? </a:t>
            </a:r>
            <a:r>
              <a:rPr lang="nl-NL" sz="1800" dirty="0">
                <a:latin typeface="Corbel" pitchFamily="34" charset="0"/>
                <a:ea typeface="Calibri"/>
                <a:cs typeface="Times New Roman"/>
              </a:rPr>
              <a:t> </a:t>
            </a:r>
            <a:endParaRPr lang="en-US" sz="2400" dirty="0">
              <a:latin typeface="Corbel" pitchFamily="34" charset="0"/>
              <a:ea typeface="Calibri"/>
              <a:cs typeface="Times New Roman"/>
            </a:endParaRPr>
          </a:p>
          <a:p>
            <a:pPr marL="0" indent="0">
              <a:lnSpc>
                <a:spcPct val="115000"/>
              </a:lnSpc>
              <a:spcAft>
                <a:spcPts val="0"/>
              </a:spcAft>
              <a:buNone/>
            </a:pPr>
            <a:r>
              <a:rPr lang="nl-NL" sz="1800" b="1" dirty="0" smtClean="0">
                <a:latin typeface="Corbel" pitchFamily="34" charset="0"/>
                <a:ea typeface="Calibri"/>
                <a:cs typeface="Times New Roman"/>
              </a:rPr>
              <a:t>Implementatievragen</a:t>
            </a:r>
            <a:endParaRPr lang="en-US" sz="2400" dirty="0">
              <a:latin typeface="Corbel" pitchFamily="34" charset="0"/>
              <a:ea typeface="Calibri"/>
              <a:cs typeface="Times New Roman"/>
            </a:endParaRPr>
          </a:p>
          <a:p>
            <a:pPr marL="896938" indent="0">
              <a:lnSpc>
                <a:spcPct val="115000"/>
              </a:lnSpc>
              <a:spcAft>
                <a:spcPts val="0"/>
              </a:spcAft>
              <a:buNone/>
            </a:pPr>
            <a:r>
              <a:rPr lang="nl-NL" sz="1800" dirty="0">
                <a:latin typeface="Corbel" pitchFamily="34" charset="0"/>
                <a:ea typeface="Calibri"/>
                <a:cs typeface="Times New Roman"/>
              </a:rPr>
              <a:t>H</a:t>
            </a:r>
            <a:r>
              <a:rPr lang="nl-NL" sz="1800" dirty="0" smtClean="0">
                <a:latin typeface="Corbel" pitchFamily="34" charset="0"/>
                <a:ea typeface="Calibri"/>
                <a:cs typeface="Times New Roman"/>
              </a:rPr>
              <a:t>ouding </a:t>
            </a:r>
            <a:r>
              <a:rPr lang="nl-NL" sz="1800" dirty="0">
                <a:latin typeface="Corbel" pitchFamily="34" charset="0"/>
                <a:ea typeface="Calibri"/>
                <a:cs typeface="Times New Roman"/>
              </a:rPr>
              <a:t>van de </a:t>
            </a:r>
            <a:r>
              <a:rPr lang="nl-NL" sz="1800" dirty="0" smtClean="0">
                <a:latin typeface="Corbel" pitchFamily="34" charset="0"/>
                <a:ea typeface="Calibri"/>
                <a:cs typeface="Times New Roman"/>
              </a:rPr>
              <a:t>leraars?</a:t>
            </a:r>
          </a:p>
          <a:p>
            <a:pPr marL="896938" indent="0">
              <a:lnSpc>
                <a:spcPct val="115000"/>
              </a:lnSpc>
              <a:spcAft>
                <a:spcPts val="0"/>
              </a:spcAft>
              <a:buNone/>
            </a:pPr>
            <a:r>
              <a:rPr lang="nl-NL" sz="1800" dirty="0" smtClean="0">
                <a:latin typeface="Corbel" pitchFamily="34" charset="0"/>
                <a:ea typeface="Calibri"/>
                <a:cs typeface="Times New Roman"/>
              </a:rPr>
              <a:t>Factoren </a:t>
            </a:r>
            <a:r>
              <a:rPr lang="nl-NL" sz="1800" dirty="0">
                <a:latin typeface="Corbel" pitchFamily="34" charset="0"/>
                <a:ea typeface="Calibri"/>
                <a:cs typeface="Times New Roman"/>
              </a:rPr>
              <a:t>op klasniveau </a:t>
            </a:r>
            <a:r>
              <a:rPr lang="nl-NL" sz="1800" dirty="0" smtClean="0">
                <a:latin typeface="Corbel" pitchFamily="34" charset="0"/>
                <a:ea typeface="Calibri"/>
                <a:cs typeface="Times New Roman"/>
              </a:rPr>
              <a:t>die de </a:t>
            </a:r>
            <a:r>
              <a:rPr lang="nl-NL" sz="1800" dirty="0">
                <a:latin typeface="Corbel" pitchFamily="34" charset="0"/>
                <a:ea typeface="Calibri"/>
                <a:cs typeface="Times New Roman"/>
              </a:rPr>
              <a:t>introductie </a:t>
            </a:r>
            <a:r>
              <a:rPr lang="nl-NL" sz="1800" dirty="0" smtClean="0">
                <a:latin typeface="Corbel" pitchFamily="34" charset="0"/>
                <a:ea typeface="Calibri"/>
                <a:cs typeface="Times New Roman"/>
              </a:rPr>
              <a:t>hinderen?</a:t>
            </a:r>
            <a:endParaRPr lang="en-US" sz="2400" dirty="0">
              <a:latin typeface="Corbel" pitchFamily="34" charset="0"/>
              <a:ea typeface="Calibri"/>
              <a:cs typeface="Times New Roman"/>
            </a:endParaRPr>
          </a:p>
          <a:p>
            <a:pPr marL="0" indent="0">
              <a:lnSpc>
                <a:spcPct val="115000"/>
              </a:lnSpc>
              <a:spcAft>
                <a:spcPts val="0"/>
              </a:spcAft>
              <a:buNone/>
            </a:pPr>
            <a:r>
              <a:rPr lang="nl-NL" sz="1800" b="1" dirty="0" smtClean="0">
                <a:latin typeface="Corbel" pitchFamily="34" charset="0"/>
                <a:ea typeface="Calibri"/>
                <a:cs typeface="Times New Roman"/>
              </a:rPr>
              <a:t>Impactvragen</a:t>
            </a:r>
            <a:endParaRPr lang="en-US" sz="2400" dirty="0">
              <a:latin typeface="Corbel" pitchFamily="34" charset="0"/>
              <a:ea typeface="Calibri"/>
              <a:cs typeface="Times New Roman"/>
            </a:endParaRPr>
          </a:p>
          <a:p>
            <a:pPr marL="896938" indent="0">
              <a:lnSpc>
                <a:spcPct val="115000"/>
              </a:lnSpc>
              <a:spcAft>
                <a:spcPts val="0"/>
              </a:spcAft>
              <a:buNone/>
            </a:pPr>
            <a:r>
              <a:rPr lang="nl-NL" sz="1800" dirty="0">
                <a:latin typeface="Corbel" pitchFamily="34" charset="0"/>
                <a:ea typeface="Calibri"/>
                <a:cs typeface="Times New Roman"/>
              </a:rPr>
              <a:t>H</a:t>
            </a:r>
            <a:r>
              <a:rPr lang="nl-NL" sz="1800" dirty="0" smtClean="0">
                <a:latin typeface="Corbel" pitchFamily="34" charset="0"/>
                <a:ea typeface="Calibri"/>
                <a:cs typeface="Times New Roman"/>
              </a:rPr>
              <a:t>et </a:t>
            </a:r>
            <a:r>
              <a:rPr lang="nl-NL" sz="1800" dirty="0">
                <a:latin typeface="Corbel" pitchFamily="34" charset="0"/>
                <a:ea typeface="Calibri"/>
                <a:cs typeface="Times New Roman"/>
              </a:rPr>
              <a:t>proces van wetenschappelijke </a:t>
            </a:r>
            <a:r>
              <a:rPr lang="nl-NL" sz="1800" dirty="0" smtClean="0">
                <a:latin typeface="Corbel" pitchFamily="34" charset="0"/>
                <a:ea typeface="Calibri"/>
                <a:cs typeface="Times New Roman"/>
              </a:rPr>
              <a:t>conceptvorming?</a:t>
            </a:r>
            <a:endParaRPr lang="en-US" sz="2400" dirty="0">
              <a:latin typeface="Corbel" pitchFamily="34" charset="0"/>
              <a:ea typeface="Calibri"/>
              <a:cs typeface="Times New Roman"/>
            </a:endParaRPr>
          </a:p>
          <a:p>
            <a:pPr marL="896938" indent="0">
              <a:lnSpc>
                <a:spcPct val="115000"/>
              </a:lnSpc>
              <a:spcAft>
                <a:spcPts val="0"/>
              </a:spcAft>
              <a:buNone/>
            </a:pPr>
            <a:r>
              <a:rPr lang="nl-NL" sz="1800" dirty="0" smtClean="0">
                <a:latin typeface="Corbel" pitchFamily="34" charset="0"/>
                <a:ea typeface="Calibri"/>
                <a:cs typeface="Times New Roman"/>
              </a:rPr>
              <a:t>De </a:t>
            </a:r>
            <a:r>
              <a:rPr lang="nl-NL" sz="1800" dirty="0">
                <a:latin typeface="Corbel" pitchFamily="34" charset="0"/>
                <a:ea typeface="Calibri"/>
                <a:cs typeface="Times New Roman"/>
              </a:rPr>
              <a:t>wetenschappelijke </a:t>
            </a:r>
            <a:r>
              <a:rPr lang="nl-NL" sz="1800" dirty="0" smtClean="0">
                <a:latin typeface="Corbel" pitchFamily="34" charset="0"/>
                <a:ea typeface="Calibri"/>
                <a:cs typeface="Times New Roman"/>
              </a:rPr>
              <a:t>conceptkennis?</a:t>
            </a:r>
            <a:endParaRPr lang="en-US" sz="2400" dirty="0">
              <a:latin typeface="Corbel" pitchFamily="34" charset="0"/>
              <a:ea typeface="Calibri"/>
              <a:cs typeface="Times New Roman"/>
            </a:endParaRPr>
          </a:p>
          <a:p>
            <a:pPr marL="0" indent="0">
              <a:lnSpc>
                <a:spcPct val="115000"/>
              </a:lnSpc>
              <a:spcAft>
                <a:spcPts val="0"/>
              </a:spcAft>
              <a:buNone/>
            </a:pPr>
            <a:r>
              <a:rPr lang="nl-NL" sz="1800" b="1" dirty="0" smtClean="0">
                <a:latin typeface="Corbel" pitchFamily="34" charset="0"/>
                <a:ea typeface="Calibri"/>
                <a:cs typeface="Times New Roman"/>
              </a:rPr>
              <a:t>Vergelijkingsvraag</a:t>
            </a:r>
            <a:endParaRPr lang="en-US" sz="2400" dirty="0">
              <a:latin typeface="Corbel" pitchFamily="34" charset="0"/>
              <a:ea typeface="Calibri"/>
              <a:cs typeface="Times New Roman"/>
            </a:endParaRPr>
          </a:p>
          <a:p>
            <a:pPr marL="896938" indent="0">
              <a:lnSpc>
                <a:spcPct val="115000"/>
              </a:lnSpc>
              <a:spcAft>
                <a:spcPts val="0"/>
              </a:spcAft>
              <a:buNone/>
            </a:pPr>
            <a:r>
              <a:rPr lang="nl-NL" sz="1800" dirty="0">
                <a:latin typeface="Corbel" pitchFamily="34" charset="0"/>
                <a:ea typeface="Calibri"/>
                <a:cs typeface="Times New Roman"/>
              </a:rPr>
              <a:t>C</a:t>
            </a:r>
            <a:r>
              <a:rPr lang="nl-NL" sz="1800" dirty="0" smtClean="0">
                <a:latin typeface="Corbel" pitchFamily="34" charset="0"/>
                <a:ea typeface="Calibri"/>
                <a:cs typeface="Times New Roman"/>
              </a:rPr>
              <a:t>ulturele contextfactoren? </a:t>
            </a:r>
            <a:endParaRPr lang="en-US" sz="2400" dirty="0">
              <a:latin typeface="Corbel" pitchFamily="34" charset="0"/>
              <a:ea typeface="Calibri"/>
              <a:cs typeface="Times New Roman"/>
            </a:endParaRPr>
          </a:p>
        </p:txBody>
      </p:sp>
      <p:graphicFrame>
        <p:nvGraphicFramePr>
          <p:cNvPr id="4" name="Tabel 7"/>
          <p:cNvGraphicFramePr>
            <a:graphicFrameLocks noGrp="1"/>
          </p:cNvGraphicFramePr>
          <p:nvPr>
            <p:extLst>
              <p:ext uri="{D42A27DB-BD31-4B8C-83A1-F6EECF244321}">
                <p14:modId xmlns:p14="http://schemas.microsoft.com/office/powerpoint/2010/main" val="1313228507"/>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154849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Wakker maken</a:t>
            </a:r>
            <a:endParaRPr lang="en-US" dirty="0">
              <a:latin typeface="Corbel" pitchFamily="34" charset="0"/>
            </a:endParaRPr>
          </a:p>
        </p:txBody>
      </p:sp>
      <p:graphicFrame>
        <p:nvGraphicFramePr>
          <p:cNvPr id="20" name="Tabel 7"/>
          <p:cNvGraphicFramePr>
            <a:graphicFrameLocks noGrp="1"/>
          </p:cNvGraphicFramePr>
          <p:nvPr>
            <p:extLst>
              <p:ext uri="{D42A27DB-BD31-4B8C-83A1-F6EECF244321}">
                <p14:modId xmlns:p14="http://schemas.microsoft.com/office/powerpoint/2010/main" val="3497008559"/>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pic>
        <p:nvPicPr>
          <p:cNvPr id="5140"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607" y="798946"/>
            <a:ext cx="2362874" cy="88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Associëren</a:t>
            </a:r>
            <a:endParaRPr lang="nl-BE" sz="1500" dirty="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klasseren</a:t>
            </a:r>
            <a:endParaRPr lang="nl-BE" sz="1500" dirty="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r>
              <a:rPr lang="nl-BE" sz="1500" dirty="0">
                <a:solidFill>
                  <a:prstClr val="black"/>
                </a:solidFill>
                <a:latin typeface="Corbel" panose="020B0503020204020204" pitchFamily="34" charset="0"/>
                <a:ea typeface="Calibri" panose="020F0502020204030204" pitchFamily="34" charset="0"/>
                <a:cs typeface="Arial" panose="020B0604020202020204" pitchFamily="34" charset="0"/>
              </a:rPr>
              <a:t>Concept </a:t>
            </a: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cartoon</a:t>
            </a:r>
            <a:endParaRPr lang="nl-BE" sz="1500" dirty="0">
              <a:solidFill>
                <a:prstClr val="black"/>
              </a:solidFill>
              <a:latin typeface="Corbel" panose="020B0503020204020204" pitchFamily="34" charset="0"/>
              <a:ea typeface="Calibri" panose="020F0502020204030204" pitchFamily="34" charset="0"/>
              <a:cs typeface="Times New Roman" panose="02020603050405020304" pitchFamily="18" charset="0"/>
            </a:endParaRPr>
          </a:p>
          <a:p>
            <a:pPr marL="257168" lvl="1" indent="-257168">
              <a:lnSpc>
                <a:spcPct val="107000"/>
              </a:lnSpc>
              <a:spcBef>
                <a:spcPts val="0"/>
              </a:spcBef>
              <a:buFontTx/>
              <a:buChar char="-"/>
            </a:pPr>
            <a:r>
              <a:rPr lang="nl-BE" sz="1500" dirty="0" err="1">
                <a:solidFill>
                  <a:prstClr val="black"/>
                </a:solidFill>
                <a:latin typeface="Corbel" panose="020B0503020204020204" pitchFamily="34" charset="0"/>
                <a:ea typeface="Calibri" panose="020F0502020204030204" pitchFamily="34" charset="0"/>
                <a:cs typeface="Arial" panose="020B0604020202020204" pitchFamily="34" charset="0"/>
              </a:rPr>
              <a:t>Odd</a:t>
            </a:r>
            <a:r>
              <a:rPr lang="nl-BE" sz="1500" dirty="0">
                <a:solidFill>
                  <a:prstClr val="black"/>
                </a:solidFill>
                <a:latin typeface="Corbel" panose="020B0503020204020204" pitchFamily="34" charset="0"/>
                <a:ea typeface="Calibri" panose="020F0502020204030204" pitchFamily="34" charset="0"/>
                <a:cs typeface="Arial" panose="020B0604020202020204" pitchFamily="34" charset="0"/>
              </a:rPr>
              <a:t> </a:t>
            </a:r>
            <a:r>
              <a:rPr lang="nl-BE" sz="1500" dirty="0" err="1">
                <a:solidFill>
                  <a:prstClr val="black"/>
                </a:solidFill>
                <a:latin typeface="Corbel" panose="020B0503020204020204" pitchFamily="34" charset="0"/>
                <a:ea typeface="Calibri" panose="020F0502020204030204" pitchFamily="34" charset="0"/>
                <a:cs typeface="Arial" panose="020B0604020202020204" pitchFamily="34" charset="0"/>
              </a:rPr>
              <a:t>one</a:t>
            </a:r>
            <a:r>
              <a:rPr lang="nl-BE" sz="1500" dirty="0">
                <a:solidFill>
                  <a:prstClr val="black"/>
                </a:solidFill>
                <a:latin typeface="Corbel" panose="020B0503020204020204" pitchFamily="34" charset="0"/>
                <a:ea typeface="Calibri" panose="020F0502020204030204" pitchFamily="34" charset="0"/>
                <a:cs typeface="Arial" panose="020B0604020202020204" pitchFamily="34" charset="0"/>
              </a:rPr>
              <a:t> out: </a:t>
            </a:r>
            <a:endPar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r>
              <a:rPr lang="nl-NL"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Sorteren …</a:t>
            </a:r>
            <a:endParaRPr lang="en-GB" sz="1800" i="1" dirty="0"/>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12" t="-539"/>
          <a:stretch/>
        </p:blipFill>
        <p:spPr bwMode="auto">
          <a:xfrm>
            <a:off x="3381153" y="2094614"/>
            <a:ext cx="5304328" cy="3808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154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urtlehurtled.com/wp-content/uploads/2013/05/cheetah-in-motion-runn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57252"/>
            <a:ext cx="3285284" cy="17869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ie-vit.nl/wp-content/uploads/2013/05/plastic-flesje-water-150x150.jpg"/>
          <p:cNvPicPr>
            <a:picLocks noChangeAspect="1" noChangeArrowheads="1"/>
          </p:cNvPicPr>
          <p:nvPr/>
        </p:nvPicPr>
        <p:blipFill rotWithShape="1">
          <a:blip r:embed="rId3">
            <a:extLst>
              <a:ext uri="{28A0092B-C50C-407E-A947-70E740481C1C}">
                <a14:useLocalDpi xmlns:a14="http://schemas.microsoft.com/office/drawing/2010/main" val="0"/>
              </a:ext>
            </a:extLst>
          </a:blip>
          <a:srcRect l="22007" r="9894"/>
          <a:stretch/>
        </p:blipFill>
        <p:spPr bwMode="auto">
          <a:xfrm>
            <a:off x="7759" y="2713609"/>
            <a:ext cx="1072167" cy="1574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peijs.nl/sites/default/files/styles/485-420-focus-scale-crop/public/producten/elastiek-520030010_2.jpg?itok=ubkFht9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74" b="13869"/>
          <a:stretch/>
        </p:blipFill>
        <p:spPr bwMode="auto">
          <a:xfrm>
            <a:off x="2038415" y="4623619"/>
            <a:ext cx="1529829" cy="110237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bol.com/imgbase0/imagebase/large/FC/8/8/2/3/9200000028783288.jpg"/>
          <p:cNvPicPr>
            <a:picLocks noChangeAspect="1" noChangeArrowheads="1"/>
          </p:cNvPicPr>
          <p:nvPr/>
        </p:nvPicPr>
        <p:blipFill rotWithShape="1">
          <a:blip r:embed="rId5">
            <a:extLst>
              <a:ext uri="{28A0092B-C50C-407E-A947-70E740481C1C}">
                <a14:useLocalDpi xmlns:a14="http://schemas.microsoft.com/office/drawing/2010/main" val="0"/>
              </a:ext>
            </a:extLst>
          </a:blip>
          <a:srcRect t="16918" b="11592"/>
          <a:stretch/>
        </p:blipFill>
        <p:spPr bwMode="auto">
          <a:xfrm>
            <a:off x="5725708" y="2656314"/>
            <a:ext cx="2460410" cy="17589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thumb/8/8f/Potassium-permanganate-sample.jpg/266px-Potassium-permanganate-samp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1" y="4504386"/>
            <a:ext cx="1900238"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p:cNvPicPr>
            <a:picLocks noChangeAspect="1"/>
          </p:cNvPicPr>
          <p:nvPr/>
        </p:nvPicPr>
        <p:blipFill>
          <a:blip r:embed="rId7"/>
          <a:stretch>
            <a:fillRect/>
          </a:stretch>
        </p:blipFill>
        <p:spPr>
          <a:xfrm flipH="1">
            <a:off x="3381995" y="857251"/>
            <a:ext cx="2385664" cy="1786945"/>
          </a:xfrm>
          <a:prstGeom prst="rect">
            <a:avLst/>
          </a:prstGeom>
        </p:spPr>
      </p:pic>
      <p:pic>
        <p:nvPicPr>
          <p:cNvPr id="1040" name="Picture 16" descr="https://cdn.thinksteroids.com/wp-content/uploads/1998/09/glycerol-570x57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5709" y="4370452"/>
            <a:ext cx="1397123" cy="13971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image.made-in-china.com/4f0j00peRTiFhyhzql/L-Boxed-Tissue-Pap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829" y="2783944"/>
            <a:ext cx="1553228" cy="1553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anwb.nl/binaries/images/auto/nieuws-en-tips/specials/vakantie-met-de-auto/vw-kever-vakantie-auto/vw-kever-vakantie-auto-origina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9200" y="4415248"/>
            <a:ext cx="2086496" cy="13726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alletop10lijstjes.nl/wp-content/uploads/Kaieteur-Waterva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01566" y="4329716"/>
            <a:ext cx="1971456" cy="147859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taanker.com/wp-content/uploads/2013/07/Kampvuur.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802" r="14531"/>
          <a:stretch/>
        </p:blipFill>
        <p:spPr bwMode="auto">
          <a:xfrm>
            <a:off x="4100797" y="2783945"/>
            <a:ext cx="1844899" cy="14384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http://trash-to-treasure.nl/image/cache/data/ring10H2-626x977.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2060" b="20066"/>
          <a:stretch/>
        </p:blipFill>
        <p:spPr bwMode="auto">
          <a:xfrm>
            <a:off x="2543172" y="3036952"/>
            <a:ext cx="1321816" cy="119391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i.kinja-img.com/gawker-media/image/upload/s--ft1APKVa--/18a5kzrhxhqwvjpg.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4368" y="857251"/>
            <a:ext cx="3176790" cy="178694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rotWithShape="1">
          <a:blip r:embed="rId15"/>
          <a:srcRect l="14479" r="14010"/>
          <a:stretch/>
        </p:blipFill>
        <p:spPr>
          <a:xfrm>
            <a:off x="7806417" y="2683284"/>
            <a:ext cx="1149440" cy="1607344"/>
          </a:xfrm>
          <a:prstGeom prst="rect">
            <a:avLst/>
          </a:prstGeom>
        </p:spPr>
      </p:pic>
      <p:graphicFrame>
        <p:nvGraphicFramePr>
          <p:cNvPr id="19" name="Tabel 7"/>
          <p:cNvGraphicFramePr>
            <a:graphicFrameLocks noGrp="1"/>
          </p:cNvGraphicFramePr>
          <p:nvPr>
            <p:extLst>
              <p:ext uri="{D42A27DB-BD31-4B8C-83A1-F6EECF244321}">
                <p14:modId xmlns:p14="http://schemas.microsoft.com/office/powerpoint/2010/main" val="3650792354"/>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14621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Wakker maken </a:t>
            </a:r>
            <a:endParaRPr lang="en-US" dirty="0">
              <a:latin typeface="Corbel" pitchFamily="34" charset="0"/>
            </a:endParaRPr>
          </a:p>
        </p:txBody>
      </p:sp>
      <p:pic>
        <p:nvPicPr>
          <p:cNvPr id="5140"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607" y="798946"/>
            <a:ext cx="2362874" cy="88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ijdelijke aanduiding voor inhoud 2"/>
          <p:cNvSpPr txBox="1">
            <a:spLocks/>
          </p:cNvSpPr>
          <p:nvPr/>
        </p:nvSpPr>
        <p:spPr>
          <a:xfrm>
            <a:off x="839244" y="1690688"/>
            <a:ext cx="7562850" cy="4835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Het vraagt tijd</a:t>
            </a: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Lln. geloven niet dat je wil weten wat ze denken. Ze vragen ‘is dit juist?’</a:t>
            </a: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Meerdere werkvormen gebruiken helpt.</a:t>
            </a:r>
          </a:p>
          <a:p>
            <a:pPr marL="257168" lvl="1" indent="-257168">
              <a:lnSpc>
                <a:spcPct val="107000"/>
              </a:lnSpc>
              <a:spcBef>
                <a:spcPts val="0"/>
              </a:spcBef>
              <a:buFontTx/>
              <a:buChar char="-"/>
            </a:pPr>
            <a:endPar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endParaRPr lang="nl-BE" sz="1500" dirty="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endPar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endPar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endParaRPr lang="nl-BE" sz="1500" dirty="0">
              <a:solidFill>
                <a:prstClr val="black"/>
              </a:solidFill>
              <a:latin typeface="Corbel" panose="020B0503020204020204" pitchFamily="34" charset="0"/>
              <a:ea typeface="Calibri" panose="020F0502020204030204" pitchFamily="34" charset="0"/>
              <a:cs typeface="Arial" panose="020B0604020202020204" pitchFamily="34" charset="0"/>
            </a:endParaRPr>
          </a:p>
          <a:p>
            <a:pPr marL="0" lvl="1" indent="0">
              <a:lnSpc>
                <a:spcPct val="107000"/>
              </a:lnSpc>
              <a:spcBef>
                <a:spcPts val="0"/>
              </a:spcBef>
              <a:buNone/>
            </a:pPr>
            <a:r>
              <a:rPr lang="nl-BE" sz="900" dirty="0" smtClean="0">
                <a:solidFill>
                  <a:prstClr val="black"/>
                </a:solidFill>
                <a:latin typeface="Corbel" panose="020B0503020204020204" pitchFamily="34" charset="0"/>
                <a:ea typeface="Calibri" panose="020F0502020204030204" pitchFamily="34" charset="0"/>
                <a:cs typeface="Arial" panose="020B0604020202020204" pitchFamily="34" charset="0"/>
              </a:rPr>
              <a:t>                                                                                                                                                                                                  (1BASO WE lente 2016) </a:t>
            </a:r>
          </a:p>
          <a:p>
            <a:pPr marL="257168" lvl="1" indent="-257168">
              <a:lnSpc>
                <a:spcPct val="107000"/>
              </a:lnSpc>
              <a:spcBef>
                <a:spcPts val="0"/>
              </a:spcBef>
              <a:buFontTx/>
              <a:buChar char="-"/>
            </a:pPr>
            <a:endPar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Leerlingen </a:t>
            </a: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volgen </a:t>
            </a: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‘de intellectueel’ in de klas: de leerkracht/ ‘de slimme leerling’.  </a:t>
            </a:r>
          </a:p>
          <a:p>
            <a:pPr marL="257168" lvl="1" indent="-257168">
              <a:lnSpc>
                <a:spcPct val="107000"/>
              </a:lnSpc>
              <a:spcBef>
                <a:spcPts val="0"/>
              </a:spcBef>
              <a:buFontTx/>
              <a:buChar char="-"/>
            </a:pPr>
            <a:r>
              <a:rPr lang="nl-BE" sz="1500" dirty="0" smtClean="0">
                <a:solidFill>
                  <a:srgbClr val="FF0000"/>
                </a:solidFill>
                <a:latin typeface="Corbel" panose="020B0503020204020204" pitchFamily="34" charset="0"/>
                <a:ea typeface="Calibri" panose="020F0502020204030204" pitchFamily="34" charset="0"/>
                <a:cs typeface="Arial" panose="020B0604020202020204" pitchFamily="34" charset="0"/>
              </a:rPr>
              <a:t>Leerlingen reageren op  subtiele signalen in de taal en de lichaamstaal van de leerkracht:</a:t>
            </a:r>
          </a:p>
          <a:p>
            <a:pPr marL="0" lvl="1" indent="0" algn="ctr">
              <a:lnSpc>
                <a:spcPct val="107000"/>
              </a:lnSpc>
              <a:spcBef>
                <a:spcPts val="0"/>
              </a:spcBef>
              <a:buNone/>
            </a:pPr>
            <a:r>
              <a:rPr lang="nl-NL"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a:t>
            </a:r>
            <a:r>
              <a:rPr lang="nl-NL" sz="1500" i="1" dirty="0" smtClean="0">
                <a:solidFill>
                  <a:prstClr val="black"/>
                </a:solidFill>
                <a:latin typeface="Corbel" panose="020B0503020204020204" pitchFamily="34" charset="0"/>
                <a:ea typeface="Calibri" panose="020F0502020204030204" pitchFamily="34" charset="0"/>
                <a:cs typeface="Arial" panose="020B0604020202020204" pitchFamily="34" charset="0"/>
              </a:rPr>
              <a:t>Je </a:t>
            </a:r>
            <a:r>
              <a:rPr lang="nl-NL" sz="1500" i="1" dirty="0">
                <a:solidFill>
                  <a:prstClr val="black"/>
                </a:solidFill>
                <a:latin typeface="Corbel" panose="020B0503020204020204" pitchFamily="34" charset="0"/>
                <a:ea typeface="Calibri" panose="020F0502020204030204" pitchFamily="34" charset="0"/>
                <a:cs typeface="Arial" panose="020B0604020202020204" pitchFamily="34" charset="0"/>
              </a:rPr>
              <a:t>mag niet vooraf zeggen wat goed of slecht is als de leerlingen hun idee geven. Een leerkracht zei dat één leerling meteen juist was en ik zag meteen de reactie van de andere leerlingen, die dan het antwoord overnamen of gewoon geen mening hadden ineens. </a:t>
            </a:r>
            <a:r>
              <a:rPr lang="nl-NL" sz="1500" i="1" dirty="0" smtClean="0">
                <a:solidFill>
                  <a:prstClr val="black"/>
                </a:solidFill>
                <a:latin typeface="Corbel" panose="020B0503020204020204" pitchFamily="34" charset="0"/>
                <a:ea typeface="Calibri" panose="020F0502020204030204" pitchFamily="34" charset="0"/>
                <a:cs typeface="Arial" panose="020B0604020202020204" pitchFamily="34" charset="0"/>
              </a:rPr>
              <a:t>“ Dietrich </a:t>
            </a:r>
            <a:r>
              <a:rPr lang="nl-NL" sz="1500" i="1" dirty="0">
                <a:solidFill>
                  <a:prstClr val="black"/>
                </a:solidFill>
                <a:latin typeface="Corbel" panose="020B0503020204020204" pitchFamily="34" charset="0"/>
                <a:ea typeface="Calibri" panose="020F0502020204030204" pitchFamily="34" charset="0"/>
                <a:cs typeface="Arial" panose="020B0604020202020204" pitchFamily="34" charset="0"/>
              </a:rPr>
              <a:t>(Student </a:t>
            </a:r>
            <a:r>
              <a:rPr lang="nl-NL" sz="1500" i="1" dirty="0" err="1">
                <a:solidFill>
                  <a:prstClr val="black"/>
                </a:solidFill>
                <a:latin typeface="Corbel" panose="020B0503020204020204" pitchFamily="34" charset="0"/>
                <a:ea typeface="Calibri" panose="020F0502020204030204" pitchFamily="34" charset="0"/>
                <a:cs typeface="Arial" panose="020B0604020202020204" pitchFamily="34" charset="0"/>
              </a:rPr>
              <a:t>BaSO</a:t>
            </a:r>
            <a:r>
              <a:rPr lang="nl-NL" sz="1500" i="1" dirty="0" smtClean="0">
                <a:solidFill>
                  <a:prstClr val="black"/>
                </a:solidFill>
                <a:latin typeface="Corbel" panose="020B0503020204020204" pitchFamily="34" charset="0"/>
                <a:ea typeface="Calibri" panose="020F0502020204030204" pitchFamily="34" charset="0"/>
                <a:cs typeface="Arial" panose="020B0604020202020204" pitchFamily="34" charset="0"/>
              </a:rPr>
              <a:t>)</a:t>
            </a:r>
          </a:p>
          <a:p>
            <a:pPr marL="0" lvl="1" indent="0">
              <a:lnSpc>
                <a:spcPct val="107000"/>
              </a:lnSpc>
              <a:spcBef>
                <a:spcPts val="0"/>
              </a:spcBef>
              <a:buNone/>
            </a:pPr>
            <a:r>
              <a:rPr lang="nl-NL" sz="1500" i="1" dirty="0" smtClean="0">
                <a:solidFill>
                  <a:prstClr val="black"/>
                </a:solidFill>
                <a:latin typeface="Corbel" panose="020B0503020204020204" pitchFamily="34" charset="0"/>
                <a:ea typeface="Calibri" panose="020F0502020204030204" pitchFamily="34" charset="0"/>
                <a:cs typeface="Arial" panose="020B0604020202020204" pitchFamily="34" charset="0"/>
              </a:rPr>
              <a:t>“Dit vond ik de moeilijkste stap “(C. De </a:t>
            </a:r>
            <a:r>
              <a:rPr lang="nl-NL" sz="1500" i="1" dirty="0" err="1" smtClean="0">
                <a:solidFill>
                  <a:prstClr val="black"/>
                </a:solidFill>
                <a:latin typeface="Corbel" panose="020B0503020204020204" pitchFamily="34" charset="0"/>
                <a:ea typeface="Calibri" panose="020F0502020204030204" pitchFamily="34" charset="0"/>
                <a:cs typeface="Arial" panose="020B0604020202020204" pitchFamily="34" charset="0"/>
              </a:rPr>
              <a:t>Kinder</a:t>
            </a:r>
            <a:r>
              <a:rPr lang="nl-NL" sz="1500" i="1" dirty="0" smtClean="0">
                <a:solidFill>
                  <a:prstClr val="black"/>
                </a:solidFill>
                <a:latin typeface="Corbel" panose="020B0503020204020204" pitchFamily="34" charset="0"/>
                <a:ea typeface="Calibri" panose="020F0502020204030204" pitchFamily="34" charset="0"/>
                <a:cs typeface="Arial" panose="020B0604020202020204" pitchFamily="34" charset="0"/>
              </a:rPr>
              <a:t> leerkracht  PLG)</a:t>
            </a:r>
            <a:endParaRPr lang="nl-NL" sz="1500" i="1" dirty="0">
              <a:solidFill>
                <a:prstClr val="black"/>
              </a:solidFill>
              <a:latin typeface="Corbel" panose="020B0503020204020204" pitchFamily="34" charset="0"/>
              <a:ea typeface="Calibri" panose="020F0502020204030204" pitchFamily="34" charset="0"/>
              <a:cs typeface="Arial" panose="020B0604020202020204" pitchFamily="34" charset="0"/>
            </a:endParaRP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Leerlingen moeten aangemoedigd worden.</a:t>
            </a: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Het </a:t>
            </a:r>
            <a:r>
              <a:rPr lang="nl-BE" sz="1500" dirty="0" err="1" smtClean="0">
                <a:solidFill>
                  <a:prstClr val="black"/>
                </a:solidFill>
                <a:latin typeface="Corbel" panose="020B0503020204020204" pitchFamily="34" charset="0"/>
                <a:ea typeface="Calibri" panose="020F0502020204030204" pitchFamily="34" charset="0"/>
                <a:cs typeface="Arial" panose="020B0604020202020204" pitchFamily="34" charset="0"/>
              </a:rPr>
              <a:t>preconcept</a:t>
            </a: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 komt.</a:t>
            </a:r>
          </a:p>
          <a:p>
            <a:pPr marL="257168" lvl="1" indent="-257168">
              <a:lnSpc>
                <a:spcPct val="107000"/>
              </a:lnSpc>
              <a:spcBef>
                <a:spcPts val="0"/>
              </a:spcBef>
              <a:buFontTx/>
              <a:buChar char="-"/>
            </a:pP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Wakker maken verhoogt  </a:t>
            </a:r>
            <a:r>
              <a:rPr lang="nl-BE" sz="1500" dirty="0" err="1" smtClean="0">
                <a:solidFill>
                  <a:prstClr val="black"/>
                </a:solidFill>
                <a:latin typeface="Corbel" panose="020B0503020204020204" pitchFamily="34" charset="0"/>
                <a:ea typeface="Calibri" panose="020F0502020204030204" pitchFamily="34" charset="0"/>
                <a:cs typeface="Arial" panose="020B0604020202020204" pitchFamily="34" charset="0"/>
              </a:rPr>
              <a:t>ownership</a:t>
            </a:r>
            <a:r>
              <a:rPr lang="nl-BE" sz="1500" dirty="0" smtClean="0">
                <a:solidFill>
                  <a:prstClr val="black"/>
                </a:solidFill>
                <a:latin typeface="Corbel" panose="020B0503020204020204" pitchFamily="34" charset="0"/>
                <a:ea typeface="Calibri" panose="020F0502020204030204" pitchFamily="34" charset="0"/>
                <a:cs typeface="Arial" panose="020B0604020202020204" pitchFamily="34" charset="0"/>
              </a:rPr>
              <a:t> / betrokkenheid van de leerlingen</a:t>
            </a:r>
            <a:endParaRPr lang="nl-BE" sz="1500" dirty="0">
              <a:solidFill>
                <a:prstClr val="black"/>
              </a:solidFill>
              <a:latin typeface="Corbel" panose="020B0503020204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800" i="1" dirty="0">
              <a:solidFill>
                <a:prstClr val="black"/>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692" y="2275143"/>
            <a:ext cx="1445118" cy="140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770" y="2079649"/>
            <a:ext cx="1481324" cy="1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 7"/>
          <p:cNvGraphicFramePr>
            <a:graphicFrameLocks noGrp="1"/>
          </p:cNvGraphicFramePr>
          <p:nvPr>
            <p:extLst>
              <p:ext uri="{D42A27DB-BD31-4B8C-83A1-F6EECF244321}">
                <p14:modId xmlns:p14="http://schemas.microsoft.com/office/powerpoint/2010/main" val="2219678160"/>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 </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8943848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latin typeface="Corbel" pitchFamily="34" charset="0"/>
              </a:rPr>
              <a:t>Preconcepten, </a:t>
            </a:r>
            <a:br>
              <a:rPr lang="nl-BE" dirty="0" smtClean="0">
                <a:latin typeface="Corbel" pitchFamily="34" charset="0"/>
              </a:rPr>
            </a:br>
            <a:r>
              <a:rPr lang="nl-BE" dirty="0" smtClean="0">
                <a:latin typeface="Corbel" pitchFamily="34" charset="0"/>
              </a:rPr>
              <a:t>waar vind je ze? </a:t>
            </a:r>
            <a:endParaRPr lang="en-US" dirty="0">
              <a:latin typeface="Corbel" pitchFamily="34" charset="0"/>
            </a:endParaRPr>
          </a:p>
        </p:txBody>
      </p:sp>
      <p:pic>
        <p:nvPicPr>
          <p:cNvPr id="11267" name="Picture 3" descr="D:\onderzoek\PWO IDEEENFABRIEK\table identif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594" y="852159"/>
            <a:ext cx="2200275" cy="676275"/>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u="sng" dirty="0" smtClean="0">
              <a:solidFill>
                <a:srgbClr val="0000FF"/>
              </a:solidFill>
              <a:ea typeface="Calibri"/>
              <a:cs typeface="Times New Roman"/>
              <a:hlinkClick r:id="rId3"/>
            </a:endParaRPr>
          </a:p>
          <a:p>
            <a:pPr marL="0" indent="0">
              <a:buNone/>
            </a:pPr>
            <a:r>
              <a:rPr lang="en-US" sz="1800" u="sng" dirty="0" smtClean="0">
                <a:solidFill>
                  <a:srgbClr val="0000FF"/>
                </a:solidFill>
                <a:ea typeface="Calibri"/>
                <a:cs typeface="Times New Roman"/>
                <a:hlinkClick r:id="rId3"/>
              </a:rPr>
              <a:t>http</a:t>
            </a:r>
            <a:r>
              <a:rPr lang="en-US" sz="1800" u="sng" dirty="0">
                <a:solidFill>
                  <a:srgbClr val="0000FF"/>
                </a:solidFill>
                <a:ea typeface="Calibri"/>
                <a:cs typeface="Times New Roman"/>
                <a:hlinkClick r:id="rId3"/>
              </a:rPr>
              <a:t>://assessment.aaas.org/topics/EG#/,</a:t>
            </a:r>
            <a:r>
              <a:rPr lang="en-US" sz="1800" u="sng" dirty="0" smtClean="0">
                <a:solidFill>
                  <a:srgbClr val="0000FF"/>
                </a:solidFill>
                <a:ea typeface="Calibri"/>
                <a:cs typeface="Times New Roman"/>
                <a:hlinkClick r:id="rId3"/>
              </a:rPr>
              <a:t>tabs-216/2</a:t>
            </a:r>
            <a:endParaRPr lang="en-US" sz="1800" u="sng" dirty="0" smtClean="0">
              <a:solidFill>
                <a:srgbClr val="0000FF"/>
              </a:solidFill>
              <a:ea typeface="Calibri"/>
              <a:cs typeface="Times New Roman"/>
            </a:endParaRPr>
          </a:p>
          <a:p>
            <a:pPr marL="0" indent="0">
              <a:buNone/>
            </a:pPr>
            <a:endParaRPr lang="en-US" sz="1800" i="1" u="sng" dirty="0">
              <a:solidFill>
                <a:srgbClr val="0000FF"/>
              </a:solidFill>
              <a:cs typeface="Times New Roman"/>
            </a:endParaRPr>
          </a:p>
          <a:p>
            <a:pPr marL="0" indent="0">
              <a:buNone/>
            </a:pPr>
            <a:r>
              <a:rPr lang="en-GB" sz="1800" i="1" dirty="0" smtClean="0"/>
              <a:t> </a:t>
            </a:r>
            <a:endParaRPr lang="en-GB" sz="1800" i="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44" y="2458460"/>
            <a:ext cx="5672615" cy="301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 7"/>
          <p:cNvGraphicFramePr>
            <a:graphicFrameLocks noGrp="1"/>
          </p:cNvGraphicFramePr>
          <p:nvPr>
            <p:extLst>
              <p:ext uri="{D42A27DB-BD31-4B8C-83A1-F6EECF244321}">
                <p14:modId xmlns:p14="http://schemas.microsoft.com/office/powerpoint/2010/main" val="40299503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25069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latin typeface="Corbel" pitchFamily="34" charset="0"/>
              </a:rPr>
              <a:t>Preconcepten</a:t>
            </a:r>
            <a:r>
              <a:rPr lang="nl-BE" dirty="0" smtClean="0"/>
              <a:t> </a:t>
            </a:r>
            <a:endParaRPr lang="en-US" dirty="0"/>
          </a:p>
        </p:txBody>
      </p:sp>
      <p:pic>
        <p:nvPicPr>
          <p:cNvPr id="11267" name="Picture 3" descr="D:\onderzoek\PWO IDEEENFABRIEK\table identif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594" y="852159"/>
            <a:ext cx="2200275" cy="676275"/>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u="sng" dirty="0">
                <a:solidFill>
                  <a:srgbClr val="0000FF"/>
                </a:solidFill>
                <a:ea typeface="Calibri"/>
                <a:cs typeface="Times New Roman"/>
                <a:hlinkClick r:id="rId3"/>
              </a:rPr>
              <a:t>http://assessment.aaas.org/topics/EG#/,</a:t>
            </a:r>
            <a:r>
              <a:rPr lang="en-US" sz="1800" u="sng" dirty="0" smtClean="0">
                <a:solidFill>
                  <a:srgbClr val="0000FF"/>
                </a:solidFill>
                <a:ea typeface="Calibri"/>
                <a:cs typeface="Times New Roman"/>
                <a:hlinkClick r:id="rId3"/>
              </a:rPr>
              <a:t>tabs-216/2</a:t>
            </a:r>
            <a:endParaRPr lang="en-US" sz="1800" u="sng" dirty="0" smtClean="0">
              <a:solidFill>
                <a:srgbClr val="0000FF"/>
              </a:solidFill>
              <a:ea typeface="Calibri"/>
              <a:cs typeface="Times New Roman"/>
            </a:endParaRPr>
          </a:p>
          <a:p>
            <a:pPr marL="0" indent="0">
              <a:buNone/>
            </a:pPr>
            <a:endParaRPr lang="en-US" sz="1800" i="1" u="sng" dirty="0">
              <a:solidFill>
                <a:srgbClr val="0000FF"/>
              </a:solidFill>
              <a:cs typeface="Times New Roman"/>
            </a:endParaRPr>
          </a:p>
          <a:p>
            <a:pPr marL="0" indent="0">
              <a:buNone/>
            </a:pPr>
            <a:r>
              <a:rPr lang="en-GB" sz="1800" i="1" dirty="0" smtClean="0"/>
              <a:t> </a:t>
            </a:r>
            <a:endParaRPr lang="en-GB" sz="1800" i="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44" y="2121717"/>
            <a:ext cx="59753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 7"/>
          <p:cNvGraphicFramePr>
            <a:graphicFrameLocks noGrp="1"/>
          </p:cNvGraphicFramePr>
          <p:nvPr>
            <p:extLst>
              <p:ext uri="{D42A27DB-BD31-4B8C-83A1-F6EECF244321}">
                <p14:modId xmlns:p14="http://schemas.microsoft.com/office/powerpoint/2010/main" val="1404099503"/>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264269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latin typeface="Corbel" pitchFamily="34" charset="0"/>
              </a:rPr>
              <a:t>Identiceren</a:t>
            </a:r>
            <a:endParaRPr lang="en-US" dirty="0">
              <a:latin typeface="Corbel" pitchFamily="34" charset="0"/>
            </a:endParaRPr>
          </a:p>
        </p:txBody>
      </p:sp>
      <p:pic>
        <p:nvPicPr>
          <p:cNvPr id="11267" name="Picture 3" descr="D:\onderzoek\PWO IDEEENFABRIEK\table identif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6594" y="852159"/>
            <a:ext cx="2200275" cy="676275"/>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1800" dirty="0" smtClean="0">
                <a:latin typeface="Corbel" pitchFamily="34" charset="0"/>
                <a:ea typeface="Calibri"/>
                <a:cs typeface="Times New Roman"/>
              </a:rPr>
              <a:t>Focus op 1 </a:t>
            </a:r>
            <a:r>
              <a:rPr lang="en-US" sz="1800" dirty="0" err="1" smtClean="0">
                <a:latin typeface="Corbel" pitchFamily="34" charset="0"/>
                <a:ea typeface="Calibri"/>
                <a:cs typeface="Times New Roman"/>
              </a:rPr>
              <a:t>preconcept</a:t>
            </a:r>
            <a:r>
              <a:rPr lang="en-US" sz="1800" dirty="0" smtClean="0">
                <a:latin typeface="Corbel" pitchFamily="34" charset="0"/>
                <a:ea typeface="Calibri"/>
                <a:cs typeface="Times New Roman"/>
              </a:rPr>
              <a:t> </a:t>
            </a:r>
          </a:p>
          <a:p>
            <a:pPr>
              <a:buFontTx/>
              <a:buChar char="-"/>
            </a:pPr>
            <a:r>
              <a:rPr lang="en-US" sz="1800" dirty="0" smtClean="0">
                <a:latin typeface="Corbel" pitchFamily="34" charset="0"/>
                <a:ea typeface="Calibri"/>
                <a:cs typeface="Times New Roman"/>
              </a:rPr>
              <a:t>De </a:t>
            </a:r>
            <a:r>
              <a:rPr lang="en-US" sz="1800" dirty="0" err="1" smtClean="0">
                <a:latin typeface="Corbel" pitchFamily="34" charset="0"/>
                <a:ea typeface="Calibri"/>
                <a:cs typeface="Times New Roman"/>
              </a:rPr>
              <a:t>dialoog</a:t>
            </a:r>
            <a:r>
              <a:rPr lang="en-US" sz="1800" dirty="0" smtClean="0">
                <a:latin typeface="Corbel" pitchFamily="34" charset="0"/>
                <a:ea typeface="Calibri"/>
                <a:cs typeface="Times New Roman"/>
              </a:rPr>
              <a:t> </a:t>
            </a:r>
            <a:r>
              <a:rPr lang="en-US" sz="1800" dirty="0" err="1" smtClean="0">
                <a:latin typeface="Corbel" pitchFamily="34" charset="0"/>
                <a:ea typeface="Calibri"/>
                <a:cs typeface="Times New Roman"/>
              </a:rPr>
              <a:t>wordt</a:t>
            </a:r>
            <a:r>
              <a:rPr lang="en-US" sz="1800" dirty="0" smtClean="0">
                <a:latin typeface="Corbel" pitchFamily="34" charset="0"/>
                <a:ea typeface="Calibri"/>
                <a:cs typeface="Times New Roman"/>
              </a:rPr>
              <a:t>  </a:t>
            </a:r>
            <a:r>
              <a:rPr lang="en-US" sz="1800" dirty="0" err="1" smtClean="0">
                <a:latin typeface="Corbel" pitchFamily="34" charset="0"/>
                <a:ea typeface="Calibri"/>
                <a:cs typeface="Times New Roman"/>
              </a:rPr>
              <a:t>hanteerbaar</a:t>
            </a:r>
            <a:r>
              <a:rPr lang="en-US" sz="1800" dirty="0" smtClean="0">
                <a:latin typeface="Corbel" pitchFamily="34" charset="0"/>
                <a:ea typeface="Calibri"/>
                <a:cs typeface="Times New Roman"/>
              </a:rPr>
              <a:t> </a:t>
            </a:r>
            <a:r>
              <a:rPr lang="en-US" sz="1800" dirty="0" err="1" smtClean="0">
                <a:latin typeface="Corbel" pitchFamily="34" charset="0"/>
                <a:ea typeface="Calibri"/>
                <a:cs typeface="Times New Roman"/>
              </a:rPr>
              <a:t>voor</a:t>
            </a:r>
            <a:r>
              <a:rPr lang="en-US" sz="1800" dirty="0" smtClean="0">
                <a:latin typeface="Corbel" pitchFamily="34" charset="0"/>
                <a:ea typeface="Calibri"/>
                <a:cs typeface="Times New Roman"/>
              </a:rPr>
              <a:t> de </a:t>
            </a:r>
            <a:r>
              <a:rPr lang="en-US" sz="1800" dirty="0" err="1" smtClean="0">
                <a:latin typeface="Corbel" pitchFamily="34" charset="0"/>
                <a:ea typeface="Calibri"/>
                <a:cs typeface="Times New Roman"/>
              </a:rPr>
              <a:t>leerkracht</a:t>
            </a:r>
            <a:r>
              <a:rPr lang="en-US" sz="1800" dirty="0" smtClean="0">
                <a:latin typeface="Corbel" pitchFamily="34" charset="0"/>
                <a:ea typeface="Calibri"/>
                <a:cs typeface="Times New Roman"/>
              </a:rPr>
              <a:t>.</a:t>
            </a:r>
            <a:endParaRPr lang="nl-BE" sz="1800" dirty="0" smtClean="0">
              <a:latin typeface="Corbel" pitchFamily="34" charset="0"/>
              <a:ea typeface="Calibri"/>
              <a:cs typeface="Times New Roman"/>
            </a:endParaRPr>
          </a:p>
          <a:p>
            <a:pPr>
              <a:buFontTx/>
              <a:buChar char="-"/>
            </a:pPr>
            <a:endParaRPr lang="nl-BE" sz="1800" dirty="0">
              <a:latin typeface="Corbel" pitchFamily="34" charset="0"/>
              <a:ea typeface="Calibri"/>
              <a:cs typeface="Times New Roman"/>
            </a:endParaRPr>
          </a:p>
          <a:p>
            <a:pPr>
              <a:buFontTx/>
              <a:buChar char="-"/>
            </a:pPr>
            <a:endParaRPr lang="nl-BE" sz="1800" dirty="0" smtClean="0">
              <a:latin typeface="Corbel" pitchFamily="34" charset="0"/>
              <a:ea typeface="Calibri"/>
              <a:cs typeface="Times New Roman"/>
            </a:endParaRPr>
          </a:p>
          <a:p>
            <a:pPr>
              <a:buFontTx/>
              <a:buChar char="-"/>
            </a:pPr>
            <a:endParaRPr lang="nl-BE" sz="1800" dirty="0">
              <a:latin typeface="Corbel" pitchFamily="34" charset="0"/>
              <a:ea typeface="Calibri"/>
              <a:cs typeface="Times New Roman"/>
            </a:endParaRPr>
          </a:p>
          <a:p>
            <a:pPr>
              <a:buFontTx/>
              <a:buChar char="-"/>
            </a:pPr>
            <a:endParaRPr lang="nl-BE" sz="1800" dirty="0" smtClean="0">
              <a:latin typeface="Corbel" pitchFamily="34" charset="0"/>
              <a:ea typeface="Calibri"/>
              <a:cs typeface="Times New Roman"/>
            </a:endParaRPr>
          </a:p>
          <a:p>
            <a:pPr>
              <a:buFontTx/>
              <a:buChar char="-"/>
            </a:pPr>
            <a:endParaRPr lang="nl-BE" sz="1800" dirty="0">
              <a:latin typeface="Corbel" pitchFamily="34" charset="0"/>
              <a:ea typeface="Calibri"/>
              <a:cs typeface="Times New Roman"/>
            </a:endParaRPr>
          </a:p>
          <a:p>
            <a:pPr>
              <a:buFontTx/>
              <a:buChar char="-"/>
            </a:pPr>
            <a:endParaRPr lang="nl-BE" sz="1800" dirty="0" smtClean="0">
              <a:latin typeface="Corbel" pitchFamily="34" charset="0"/>
              <a:ea typeface="Calibri"/>
              <a:cs typeface="Times New Roman"/>
            </a:endParaRPr>
          </a:p>
          <a:p>
            <a:pPr>
              <a:buFontTx/>
              <a:buChar char="-"/>
            </a:pPr>
            <a:endParaRPr lang="nl-BE" sz="1800" dirty="0">
              <a:latin typeface="Corbel" pitchFamily="34" charset="0"/>
              <a:ea typeface="Calibri"/>
              <a:cs typeface="Times New Roman"/>
            </a:endParaRPr>
          </a:p>
          <a:p>
            <a:pPr marL="457200" lvl="1" indent="0">
              <a:buNone/>
            </a:pPr>
            <a:r>
              <a:rPr lang="nl-BE" sz="1400" i="1" dirty="0" smtClean="0">
                <a:latin typeface="Corbel" pitchFamily="34" charset="0"/>
                <a:ea typeface="Calibri"/>
                <a:cs typeface="Times New Roman"/>
              </a:rPr>
              <a:t>“Sommigen onder jullie denken </a:t>
            </a:r>
            <a:r>
              <a:rPr lang="nl-BE" sz="1400" i="1" dirty="0" smtClean="0">
                <a:latin typeface="Corbel" pitchFamily="34" charset="0"/>
                <a:ea typeface="Calibri"/>
                <a:cs typeface="Times New Roman"/>
              </a:rPr>
              <a:t> dat enkel </a:t>
            </a:r>
            <a:r>
              <a:rPr lang="nl-BE" sz="1400" i="1" dirty="0" smtClean="0">
                <a:latin typeface="Corbel" pitchFamily="34" charset="0"/>
                <a:ea typeface="Calibri"/>
                <a:cs typeface="Times New Roman"/>
              </a:rPr>
              <a:t>bewegende objecten energie hebben, sommigen onder jullie denken dat enkel levende wezens energie hebben , sommigen onder jullie denken dat alles energie heeft..”</a:t>
            </a:r>
            <a:endParaRPr lang="en-US" sz="1400" i="1" dirty="0" smtClean="0">
              <a:latin typeface="Corbel" pitchFamily="34" charset="0"/>
              <a:ea typeface="Calibri"/>
              <a:cs typeface="Times New Roman"/>
            </a:endParaRPr>
          </a:p>
          <a:p>
            <a:pPr marL="0" indent="0">
              <a:buNone/>
            </a:pPr>
            <a:endParaRPr lang="nl-BE" sz="1800" u="sng" dirty="0">
              <a:solidFill>
                <a:srgbClr val="0000FF"/>
              </a:solidFill>
              <a:latin typeface="Corbel" pitchFamily="34" charset="0"/>
              <a:ea typeface="Calibri"/>
              <a:cs typeface="Times New Roman"/>
            </a:endParaRPr>
          </a:p>
          <a:p>
            <a:pPr marL="0" indent="0">
              <a:buNone/>
            </a:pPr>
            <a:endParaRPr lang="en-US" sz="1800" u="sng" dirty="0" smtClean="0">
              <a:solidFill>
                <a:srgbClr val="0000FF"/>
              </a:solidFill>
              <a:ea typeface="Calibri"/>
              <a:cs typeface="Times New Roman"/>
            </a:endParaRPr>
          </a:p>
          <a:p>
            <a:pPr marL="0" indent="0">
              <a:buNone/>
            </a:pPr>
            <a:endParaRPr lang="en-US" sz="1800" i="1" u="sng" dirty="0">
              <a:solidFill>
                <a:srgbClr val="0000FF"/>
              </a:solidFill>
              <a:cs typeface="Times New Roman"/>
            </a:endParaRPr>
          </a:p>
          <a:p>
            <a:pPr marL="0" indent="0">
              <a:buNone/>
            </a:pPr>
            <a:r>
              <a:rPr lang="en-GB" sz="1800" i="1" dirty="0" smtClean="0"/>
              <a:t> </a:t>
            </a:r>
            <a:endParaRPr lang="en-GB" sz="1800" i="1"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411" y="2555093"/>
            <a:ext cx="6649029" cy="197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 7"/>
          <p:cNvGraphicFramePr>
            <a:graphicFrameLocks noGrp="1"/>
          </p:cNvGraphicFramePr>
          <p:nvPr>
            <p:extLst>
              <p:ext uri="{D42A27DB-BD31-4B8C-83A1-F6EECF244321}">
                <p14:modId xmlns:p14="http://schemas.microsoft.com/office/powerpoint/2010/main" val="1632575926"/>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740859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Schudden </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896" y="950747"/>
            <a:ext cx="25050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smtClean="0"/>
              <a:t>Discrepant events:  </a:t>
            </a:r>
            <a:r>
              <a:rPr lang="en-GB" sz="1800" dirty="0" err="1" smtClean="0"/>
              <a:t>een</a:t>
            </a:r>
            <a:r>
              <a:rPr lang="en-GB" sz="1800" dirty="0" smtClean="0"/>
              <a:t> experiment, </a:t>
            </a:r>
            <a:r>
              <a:rPr lang="en-GB" sz="1800" dirty="0" err="1" smtClean="0"/>
              <a:t>filmfragment</a:t>
            </a:r>
            <a:r>
              <a:rPr lang="en-GB" sz="1800" dirty="0" smtClean="0"/>
              <a:t>; </a:t>
            </a:r>
            <a:r>
              <a:rPr lang="en-GB" sz="1800" dirty="0" err="1" smtClean="0"/>
              <a:t>goocheltruc</a:t>
            </a:r>
            <a:r>
              <a:rPr lang="en-GB" sz="1800" dirty="0" smtClean="0"/>
              <a:t> die </a:t>
            </a:r>
            <a:r>
              <a:rPr lang="en-GB" sz="1800" dirty="0" err="1" smtClean="0"/>
              <a:t>leerlingen</a:t>
            </a:r>
            <a:r>
              <a:rPr lang="en-GB" sz="1800" dirty="0" smtClean="0"/>
              <a:t> </a:t>
            </a:r>
            <a:r>
              <a:rPr lang="en-GB" sz="1800" dirty="0" err="1" smtClean="0"/>
              <a:t>niet</a:t>
            </a:r>
            <a:r>
              <a:rPr lang="en-GB" sz="1800" dirty="0" smtClean="0"/>
              <a:t> </a:t>
            </a:r>
            <a:r>
              <a:rPr lang="en-GB" sz="1800" dirty="0" err="1" smtClean="0"/>
              <a:t>kunnen</a:t>
            </a:r>
            <a:r>
              <a:rPr lang="en-GB" sz="1800" dirty="0" smtClean="0"/>
              <a:t> </a:t>
            </a:r>
            <a:r>
              <a:rPr lang="en-GB" sz="1800" dirty="0" err="1" smtClean="0"/>
              <a:t>verklaren</a:t>
            </a:r>
            <a:r>
              <a:rPr lang="en-GB" sz="1800" dirty="0" smtClean="0"/>
              <a:t> </a:t>
            </a:r>
            <a:r>
              <a:rPr lang="en-GB" sz="1800" dirty="0" err="1" smtClean="0"/>
              <a:t>vanuit</a:t>
            </a:r>
            <a:r>
              <a:rPr lang="en-GB" sz="1800" dirty="0" smtClean="0"/>
              <a:t> het </a:t>
            </a:r>
            <a:r>
              <a:rPr lang="en-GB" sz="1800" dirty="0" err="1" smtClean="0"/>
              <a:t>preconcept</a:t>
            </a:r>
            <a:r>
              <a:rPr lang="en-GB" sz="1800" dirty="0"/>
              <a:t> </a:t>
            </a:r>
            <a:r>
              <a:rPr lang="en-GB" sz="1800" dirty="0" smtClean="0"/>
              <a:t>en </a:t>
            </a:r>
            <a:r>
              <a:rPr lang="en-GB" sz="1800" dirty="0" err="1" smtClean="0"/>
              <a:t>hun</a:t>
            </a:r>
            <a:r>
              <a:rPr lang="en-GB" sz="1800" dirty="0" smtClean="0"/>
              <a:t> </a:t>
            </a:r>
            <a:r>
              <a:rPr lang="en-GB" sz="1800" dirty="0" err="1" smtClean="0"/>
              <a:t>denken</a:t>
            </a:r>
            <a:r>
              <a:rPr lang="en-GB" sz="1800" dirty="0" smtClean="0"/>
              <a:t> door </a:t>
            </a:r>
            <a:r>
              <a:rPr lang="en-GB" sz="1800" dirty="0" err="1" smtClean="0"/>
              <a:t>elkaar</a:t>
            </a:r>
            <a:r>
              <a:rPr lang="en-GB" sz="1800" dirty="0" smtClean="0"/>
              <a:t> </a:t>
            </a:r>
            <a:r>
              <a:rPr lang="en-GB" sz="1800" dirty="0" err="1" smtClean="0"/>
              <a:t>schudt</a:t>
            </a:r>
            <a:r>
              <a:rPr lang="en-GB" sz="1800" dirty="0" smtClean="0"/>
              <a:t>.</a:t>
            </a:r>
          </a:p>
          <a:p>
            <a:pPr marL="0" indent="0">
              <a:buNone/>
            </a:pPr>
            <a:endParaRPr lang="en-GB" sz="1800" dirty="0" smtClean="0"/>
          </a:p>
          <a:p>
            <a:pPr marL="342900" lvl="0" indent="-342900">
              <a:lnSpc>
                <a:spcPct val="115000"/>
              </a:lnSpc>
              <a:spcAft>
                <a:spcPts val="0"/>
              </a:spcAft>
              <a:buFont typeface="Calibri"/>
              <a:buChar char="-"/>
            </a:pPr>
            <a:r>
              <a:rPr lang="nl-BE" sz="1800" dirty="0" smtClean="0">
                <a:latin typeface="Corbel"/>
                <a:ea typeface="Calibri"/>
                <a:cs typeface="Times New Roman"/>
              </a:rPr>
              <a:t>VB1</a:t>
            </a:r>
            <a:r>
              <a:rPr lang="nl-BE" sz="1800" dirty="0">
                <a:latin typeface="Corbel"/>
                <a:ea typeface="Calibri"/>
                <a:cs typeface="Times New Roman"/>
              </a:rPr>
              <a:t>.  </a:t>
            </a:r>
            <a:r>
              <a:rPr lang="nl-BE" sz="1800" dirty="0" err="1">
                <a:latin typeface="Corbel"/>
                <a:ea typeface="Calibri"/>
                <a:cs typeface="Times New Roman"/>
              </a:rPr>
              <a:t>preconcept</a:t>
            </a:r>
            <a:r>
              <a:rPr lang="nl-BE" sz="1800" dirty="0">
                <a:latin typeface="Corbel"/>
                <a:ea typeface="Calibri"/>
                <a:cs typeface="Times New Roman"/>
              </a:rPr>
              <a:t>: </a:t>
            </a:r>
            <a:r>
              <a:rPr lang="nl-BE" sz="1800" i="1" dirty="0" smtClean="0">
                <a:latin typeface="Corbel"/>
                <a:ea typeface="Calibri"/>
                <a:cs typeface="Times New Roman"/>
              </a:rPr>
              <a:t>lucht is niets</a:t>
            </a:r>
            <a:endParaRPr lang="en-US" sz="1800" dirty="0">
              <a:ea typeface="Calibri"/>
              <a:cs typeface="Times New Roman"/>
            </a:endParaRPr>
          </a:p>
          <a:p>
            <a:pPr marL="342900" lvl="0" indent="-342900">
              <a:lnSpc>
                <a:spcPct val="115000"/>
              </a:lnSpc>
              <a:spcAft>
                <a:spcPts val="0"/>
              </a:spcAft>
              <a:buFont typeface="Calibri"/>
              <a:buChar char="-"/>
            </a:pPr>
            <a:r>
              <a:rPr lang="nl-BE" sz="1800" dirty="0" smtClean="0">
                <a:latin typeface="Corbel"/>
                <a:ea typeface="Calibri"/>
                <a:cs typeface="Times New Roman"/>
              </a:rPr>
              <a:t>VB2</a:t>
            </a:r>
            <a:r>
              <a:rPr lang="nl-BE" sz="1800" dirty="0">
                <a:latin typeface="Corbel"/>
                <a:ea typeface="Calibri"/>
                <a:cs typeface="Times New Roman"/>
              </a:rPr>
              <a:t>. </a:t>
            </a:r>
            <a:r>
              <a:rPr lang="nl-BE" sz="1800" dirty="0" err="1">
                <a:latin typeface="Corbel"/>
                <a:ea typeface="Calibri"/>
                <a:cs typeface="Times New Roman"/>
              </a:rPr>
              <a:t>preconcept</a:t>
            </a:r>
            <a:r>
              <a:rPr lang="nl-BE" sz="1800" dirty="0">
                <a:latin typeface="Corbel"/>
                <a:ea typeface="Calibri"/>
                <a:cs typeface="Times New Roman"/>
              </a:rPr>
              <a:t>: </a:t>
            </a:r>
            <a:r>
              <a:rPr lang="nl-BE" sz="1800" i="1" dirty="0">
                <a:latin typeface="Corbel"/>
                <a:ea typeface="Calibri"/>
                <a:cs typeface="Times New Roman"/>
              </a:rPr>
              <a:t> </a:t>
            </a:r>
            <a:r>
              <a:rPr lang="nl-BE" sz="1800" i="1" dirty="0" smtClean="0">
                <a:latin typeface="Corbel"/>
                <a:ea typeface="Calibri"/>
                <a:cs typeface="Times New Roman"/>
              </a:rPr>
              <a:t>wat niet leeft heeft geen energie</a:t>
            </a:r>
            <a:endParaRPr lang="en-US" sz="1800" dirty="0">
              <a:ea typeface="Calibri"/>
              <a:cs typeface="Times New Roman"/>
            </a:endParaRPr>
          </a:p>
          <a:p>
            <a:pPr marL="342900" lvl="0" indent="-342900">
              <a:lnSpc>
                <a:spcPct val="115000"/>
              </a:lnSpc>
              <a:spcAft>
                <a:spcPts val="0"/>
              </a:spcAft>
              <a:buFont typeface="Calibri"/>
              <a:buChar char="-"/>
            </a:pPr>
            <a:r>
              <a:rPr lang="nl-BE" sz="1800" dirty="0" smtClean="0">
                <a:latin typeface="Corbel"/>
                <a:ea typeface="Calibri"/>
                <a:cs typeface="Times New Roman"/>
              </a:rPr>
              <a:t>VB3</a:t>
            </a:r>
            <a:r>
              <a:rPr lang="nl-BE" sz="1800" dirty="0">
                <a:latin typeface="Corbel"/>
                <a:ea typeface="Calibri"/>
                <a:cs typeface="Times New Roman"/>
              </a:rPr>
              <a:t>.   </a:t>
            </a:r>
            <a:r>
              <a:rPr lang="nl-BE" sz="1800" dirty="0" err="1">
                <a:latin typeface="Corbel"/>
                <a:ea typeface="Calibri"/>
                <a:cs typeface="Times New Roman"/>
              </a:rPr>
              <a:t>preconcept</a:t>
            </a:r>
            <a:r>
              <a:rPr lang="nl-BE" sz="1800" dirty="0">
                <a:latin typeface="Corbel"/>
                <a:ea typeface="Calibri"/>
                <a:cs typeface="Times New Roman"/>
              </a:rPr>
              <a:t>: </a:t>
            </a:r>
            <a:r>
              <a:rPr lang="nl-BE" sz="1800" i="1" dirty="0" smtClean="0">
                <a:latin typeface="Corbel"/>
                <a:ea typeface="Calibri"/>
                <a:cs typeface="Times New Roman"/>
              </a:rPr>
              <a:t>je hebt kracht</a:t>
            </a:r>
            <a:endParaRPr lang="en-US" sz="1800" i="1" dirty="0">
              <a:ea typeface="Calibri"/>
              <a:cs typeface="Times New Roman"/>
            </a:endParaRPr>
          </a:p>
          <a:p>
            <a:pPr marL="342900" lvl="0" indent="-342900">
              <a:lnSpc>
                <a:spcPct val="115000"/>
              </a:lnSpc>
              <a:spcAft>
                <a:spcPts val="0"/>
              </a:spcAft>
              <a:buFont typeface="Calibri"/>
              <a:buChar char="-"/>
            </a:pPr>
            <a:r>
              <a:rPr lang="nl-BE" sz="1800" dirty="0" smtClean="0">
                <a:latin typeface="Corbel"/>
                <a:ea typeface="Calibri"/>
                <a:cs typeface="Times New Roman"/>
              </a:rPr>
              <a:t>VB4  </a:t>
            </a:r>
            <a:r>
              <a:rPr lang="nl-BE" sz="1800" dirty="0" err="1">
                <a:latin typeface="Corbel"/>
                <a:ea typeface="Calibri"/>
                <a:cs typeface="Times New Roman"/>
              </a:rPr>
              <a:t>preconcept</a:t>
            </a:r>
            <a:r>
              <a:rPr lang="nl-BE" sz="1800" dirty="0">
                <a:latin typeface="Corbel"/>
                <a:ea typeface="Calibri"/>
                <a:cs typeface="Times New Roman"/>
              </a:rPr>
              <a:t>: </a:t>
            </a:r>
            <a:r>
              <a:rPr lang="nl-BE" sz="1800" dirty="0" smtClean="0">
                <a:latin typeface="Corbel"/>
                <a:ea typeface="Calibri"/>
                <a:cs typeface="Times New Roman"/>
              </a:rPr>
              <a:t>wanneer je kijkt naar een voorwerp gaat er licht van je oog naar het voorwerp</a:t>
            </a:r>
          </a:p>
          <a:p>
            <a:pPr marL="342900" lvl="0" indent="-342900">
              <a:lnSpc>
                <a:spcPct val="115000"/>
              </a:lnSpc>
              <a:spcAft>
                <a:spcPts val="0"/>
              </a:spcAft>
              <a:buFont typeface="Calibri"/>
              <a:buChar char="-"/>
            </a:pPr>
            <a:r>
              <a:rPr lang="nl-BE" sz="1800" dirty="0" smtClean="0">
                <a:latin typeface="Corbel"/>
                <a:ea typeface="Calibri"/>
                <a:cs typeface="Times New Roman"/>
              </a:rPr>
              <a:t>VB5 </a:t>
            </a:r>
            <a:r>
              <a:rPr lang="nl-BE" sz="1800" dirty="0" err="1" smtClean="0">
                <a:latin typeface="Corbel"/>
                <a:ea typeface="Calibri"/>
                <a:cs typeface="Times New Roman"/>
              </a:rPr>
              <a:t>preconcept</a:t>
            </a:r>
            <a:r>
              <a:rPr lang="nl-BE" sz="1800" dirty="0" smtClean="0">
                <a:latin typeface="Corbel"/>
                <a:ea typeface="Calibri"/>
                <a:cs typeface="Times New Roman"/>
              </a:rPr>
              <a:t> </a:t>
            </a:r>
            <a:r>
              <a:rPr lang="nl-BE" sz="1800" dirty="0" smtClean="0">
                <a:latin typeface="Corbel"/>
                <a:ea typeface="Calibri"/>
                <a:cs typeface="Times New Roman"/>
              </a:rPr>
              <a:t>stenen zinken </a:t>
            </a:r>
            <a:r>
              <a:rPr lang="nl-BE" sz="1800" dirty="0" smtClean="0">
                <a:latin typeface="Corbel"/>
                <a:ea typeface="Calibri"/>
                <a:cs typeface="Times New Roman"/>
              </a:rPr>
              <a:t>in een </a:t>
            </a:r>
            <a:r>
              <a:rPr lang="nl-BE" sz="1800" dirty="0" smtClean="0">
                <a:latin typeface="Corbel"/>
                <a:ea typeface="Calibri"/>
                <a:cs typeface="Times New Roman"/>
              </a:rPr>
              <a:t>water, </a:t>
            </a:r>
            <a:r>
              <a:rPr lang="nl-BE" sz="1800" dirty="0" smtClean="0">
                <a:latin typeface="Corbel"/>
                <a:ea typeface="Calibri"/>
                <a:cs typeface="Times New Roman"/>
              </a:rPr>
              <a:t>hout drijft op water</a:t>
            </a:r>
            <a:endParaRPr lang="en-US" sz="1800" dirty="0" smtClean="0">
              <a:ea typeface="Calibri"/>
              <a:cs typeface="Times New Roman"/>
            </a:endParaRPr>
          </a:p>
          <a:p>
            <a:pPr marL="0" indent="0">
              <a:buNone/>
            </a:pPr>
            <a:endParaRPr lang="en-GB" sz="1800" b="1" dirty="0" smtClean="0"/>
          </a:p>
          <a:p>
            <a:pPr marL="0" indent="0">
              <a:buNone/>
            </a:pPr>
            <a:endParaRPr lang="en-GB" sz="1800" b="1" dirty="0"/>
          </a:p>
          <a:p>
            <a:pPr marL="0" indent="0">
              <a:buNone/>
            </a:pPr>
            <a:endParaRPr lang="en-GB" sz="1800" b="1" dirty="0" smtClean="0"/>
          </a:p>
          <a:p>
            <a:pPr marL="0" indent="0">
              <a:buNone/>
            </a:pPr>
            <a:endParaRPr lang="en-GB" sz="1800" b="1" dirty="0"/>
          </a:p>
          <a:p>
            <a:pPr marL="0" indent="0">
              <a:buNone/>
            </a:pPr>
            <a:endParaRPr lang="en-GB" sz="1800" b="1" dirty="0"/>
          </a:p>
          <a:p>
            <a:pPr marL="0" indent="0">
              <a:buNone/>
            </a:pPr>
            <a:endParaRPr lang="en-GB" sz="1800" b="1" dirty="0" smtClean="0"/>
          </a:p>
        </p:txBody>
      </p:sp>
      <p:graphicFrame>
        <p:nvGraphicFramePr>
          <p:cNvPr id="7" name="Tabel 7"/>
          <p:cNvGraphicFramePr>
            <a:graphicFrameLocks noGrp="1"/>
          </p:cNvGraphicFramePr>
          <p:nvPr>
            <p:extLst>
              <p:ext uri="{D42A27DB-BD31-4B8C-83A1-F6EECF244321}">
                <p14:modId xmlns:p14="http://schemas.microsoft.com/office/powerpoint/2010/main" val="3148515626"/>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2"/>
                          </a:solidFill>
                        </a:rPr>
                        <a:t>Aanpak</a:t>
                      </a:r>
                      <a:endParaRPr lang="en-US" dirty="0">
                        <a:solidFill>
                          <a:schemeClr val="tx2"/>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655715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Schudden</a:t>
            </a:r>
            <a:r>
              <a:rPr lang="nl-BE" dirty="0" smtClean="0"/>
              <a:t> </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896" y="950747"/>
            <a:ext cx="250507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1800" dirty="0" smtClean="0">
                <a:latin typeface="Corbel" pitchFamily="34" charset="0"/>
              </a:rPr>
              <a:t>Het </a:t>
            </a:r>
            <a:r>
              <a:rPr lang="en-GB" sz="1800" dirty="0" err="1" smtClean="0">
                <a:latin typeface="Corbel" pitchFamily="34" charset="0"/>
              </a:rPr>
              <a:t>motiveert</a:t>
            </a:r>
            <a:endParaRPr lang="en-GB" sz="1800" dirty="0" smtClean="0">
              <a:latin typeface="Corbel" pitchFamily="34" charset="0"/>
            </a:endParaRPr>
          </a:p>
          <a:p>
            <a:pPr>
              <a:buFontTx/>
              <a:buChar char="-"/>
            </a:pPr>
            <a:r>
              <a:rPr lang="en-GB" sz="1800" dirty="0" err="1" smtClean="0">
                <a:latin typeface="Corbel" pitchFamily="34" charset="0"/>
              </a:rPr>
              <a:t>Leerlingen</a:t>
            </a:r>
            <a:r>
              <a:rPr lang="en-GB" sz="1800" dirty="0" smtClean="0">
                <a:latin typeface="Corbel" pitchFamily="34" charset="0"/>
              </a:rPr>
              <a:t> </a:t>
            </a:r>
            <a:r>
              <a:rPr lang="en-GB" sz="1800" dirty="0" err="1" smtClean="0">
                <a:latin typeface="Corbel" pitchFamily="34" charset="0"/>
              </a:rPr>
              <a:t>worden</a:t>
            </a:r>
            <a:r>
              <a:rPr lang="en-GB" sz="1800" dirty="0" smtClean="0">
                <a:latin typeface="Corbel" pitchFamily="34" charset="0"/>
              </a:rPr>
              <a:t> </a:t>
            </a:r>
            <a:r>
              <a:rPr lang="en-GB" sz="1800" dirty="0" err="1" smtClean="0">
                <a:latin typeface="Corbel" pitchFamily="34" charset="0"/>
              </a:rPr>
              <a:t>aandachtig</a:t>
            </a:r>
            <a:r>
              <a:rPr lang="en-GB" sz="1800" dirty="0" smtClean="0">
                <a:latin typeface="Corbel" pitchFamily="34" charset="0"/>
              </a:rPr>
              <a:t>, </a:t>
            </a:r>
            <a:r>
              <a:rPr lang="en-GB" sz="1800" dirty="0" err="1" smtClean="0">
                <a:latin typeface="Corbel" pitchFamily="34" charset="0"/>
              </a:rPr>
              <a:t>nieuwsgierig</a:t>
            </a:r>
            <a:r>
              <a:rPr lang="en-GB" sz="1800" dirty="0" smtClean="0">
                <a:latin typeface="Corbel" pitchFamily="34" charset="0"/>
              </a:rPr>
              <a:t>, focus</a:t>
            </a:r>
          </a:p>
          <a:p>
            <a:pPr>
              <a:buFontTx/>
              <a:buChar char="-"/>
            </a:pPr>
            <a:r>
              <a:rPr lang="en-GB" sz="1800" dirty="0" err="1" smtClean="0">
                <a:latin typeface="Corbel" pitchFamily="34" charset="0"/>
              </a:rPr>
              <a:t>Leerlingen</a:t>
            </a:r>
            <a:r>
              <a:rPr lang="en-GB" sz="1800" dirty="0" smtClean="0">
                <a:latin typeface="Corbel" pitchFamily="34" charset="0"/>
              </a:rPr>
              <a:t> </a:t>
            </a:r>
            <a:r>
              <a:rPr lang="en-GB" sz="1800" dirty="0" err="1" smtClean="0">
                <a:latin typeface="Corbel" pitchFamily="34" charset="0"/>
              </a:rPr>
              <a:t>zijn</a:t>
            </a:r>
            <a:r>
              <a:rPr lang="en-GB" sz="1800" dirty="0" smtClean="0">
                <a:latin typeface="Corbel" pitchFamily="34" charset="0"/>
              </a:rPr>
              <a:t> </a:t>
            </a:r>
            <a:r>
              <a:rPr lang="en-GB" sz="1800" dirty="0" err="1" smtClean="0">
                <a:latin typeface="Corbel" pitchFamily="34" charset="0"/>
              </a:rPr>
              <a:t>sprakeloos</a:t>
            </a:r>
            <a:endParaRPr lang="en-GB" sz="1800" dirty="0" smtClean="0">
              <a:latin typeface="Corbel" pitchFamily="34" charset="0"/>
            </a:endParaRPr>
          </a:p>
          <a:p>
            <a:pPr>
              <a:buFontTx/>
              <a:buChar char="-"/>
            </a:pPr>
            <a:r>
              <a:rPr lang="en-GB" sz="1800" dirty="0" err="1" smtClean="0">
                <a:latin typeface="Corbel" pitchFamily="34" charset="0"/>
              </a:rPr>
              <a:t>Preconcept</a:t>
            </a:r>
            <a:r>
              <a:rPr lang="en-GB" sz="1800" dirty="0" smtClean="0">
                <a:latin typeface="Corbel" pitchFamily="34" charset="0"/>
              </a:rPr>
              <a:t> </a:t>
            </a:r>
            <a:r>
              <a:rPr lang="en-GB" sz="1800" dirty="0" err="1" smtClean="0">
                <a:latin typeface="Corbel" pitchFamily="34" charset="0"/>
              </a:rPr>
              <a:t>verdwijnt</a:t>
            </a:r>
            <a:r>
              <a:rPr lang="en-GB" sz="1800" dirty="0" smtClean="0">
                <a:latin typeface="Corbel" pitchFamily="34" charset="0"/>
              </a:rPr>
              <a:t> </a:t>
            </a:r>
            <a:r>
              <a:rPr lang="en-GB" sz="1800" dirty="0" err="1" smtClean="0">
                <a:latin typeface="Corbel" pitchFamily="34" charset="0"/>
              </a:rPr>
              <a:t>niet</a:t>
            </a:r>
            <a:r>
              <a:rPr lang="en-GB" sz="1800" dirty="0" smtClean="0">
                <a:latin typeface="Corbel" pitchFamily="34" charset="0"/>
              </a:rPr>
              <a:t>, het </a:t>
            </a:r>
            <a:r>
              <a:rPr lang="en-GB" sz="1800" dirty="0">
                <a:latin typeface="Corbel" pitchFamily="34" charset="0"/>
              </a:rPr>
              <a:t> </a:t>
            </a:r>
            <a:r>
              <a:rPr lang="en-GB" sz="1800" dirty="0" smtClean="0">
                <a:latin typeface="Corbel" pitchFamily="34" charset="0"/>
              </a:rPr>
              <a:t>is </a:t>
            </a:r>
            <a:r>
              <a:rPr lang="en-GB" sz="1800" dirty="0" err="1" smtClean="0">
                <a:latin typeface="Corbel" pitchFamily="34" charset="0"/>
              </a:rPr>
              <a:t>bedreigd</a:t>
            </a:r>
            <a:r>
              <a:rPr lang="en-GB" sz="1800" dirty="0" smtClean="0">
                <a:latin typeface="Corbel" pitchFamily="34" charset="0"/>
              </a:rPr>
              <a:t>, </a:t>
            </a:r>
            <a:r>
              <a:rPr lang="en-GB" sz="1800" dirty="0" err="1" smtClean="0">
                <a:latin typeface="Corbel" pitchFamily="34" charset="0"/>
              </a:rPr>
              <a:t>gedestabiliseerd</a:t>
            </a:r>
            <a:r>
              <a:rPr lang="en-GB" sz="1800" dirty="0" smtClean="0">
                <a:latin typeface="Corbel" pitchFamily="34" charset="0"/>
              </a:rPr>
              <a:t> </a:t>
            </a:r>
          </a:p>
          <a:p>
            <a:pPr>
              <a:buFontTx/>
              <a:buChar char="-"/>
            </a:pPr>
            <a:r>
              <a:rPr lang="en-GB" sz="1800" dirty="0" err="1" smtClean="0">
                <a:latin typeface="Corbel" pitchFamily="34" charset="0"/>
              </a:rPr>
              <a:t>Er</a:t>
            </a:r>
            <a:r>
              <a:rPr lang="en-GB" sz="1800" dirty="0" smtClean="0">
                <a:latin typeface="Corbel" pitchFamily="34" charset="0"/>
              </a:rPr>
              <a:t> </a:t>
            </a:r>
            <a:r>
              <a:rPr lang="en-GB" sz="1800" dirty="0" err="1" smtClean="0">
                <a:latin typeface="Corbel" pitchFamily="34" charset="0"/>
              </a:rPr>
              <a:t>komt</a:t>
            </a:r>
            <a:r>
              <a:rPr lang="en-GB" sz="1800" dirty="0" smtClean="0">
                <a:latin typeface="Corbel" pitchFamily="34" charset="0"/>
              </a:rPr>
              <a:t> </a:t>
            </a:r>
            <a:r>
              <a:rPr lang="en-GB" sz="1800" dirty="0" err="1" smtClean="0">
                <a:latin typeface="Corbel" pitchFamily="34" charset="0"/>
              </a:rPr>
              <a:t>twijfel</a:t>
            </a:r>
            <a:endParaRPr lang="en-GB" sz="1800" dirty="0" smtClean="0">
              <a:latin typeface="Corbel" pitchFamily="34" charset="0"/>
            </a:endParaRPr>
          </a:p>
          <a:p>
            <a:pPr>
              <a:buFontTx/>
              <a:buChar char="-"/>
            </a:pPr>
            <a:r>
              <a:rPr lang="en-GB" sz="1800" dirty="0" err="1" smtClean="0">
                <a:latin typeface="Corbel" pitchFamily="34" charset="0"/>
              </a:rPr>
              <a:t>Leerlingen</a:t>
            </a:r>
            <a:r>
              <a:rPr lang="en-GB" sz="1800" dirty="0" smtClean="0">
                <a:latin typeface="Corbel" pitchFamily="34" charset="0"/>
              </a:rPr>
              <a:t> </a:t>
            </a:r>
            <a:r>
              <a:rPr lang="en-GB" sz="1800" dirty="0" err="1" smtClean="0">
                <a:latin typeface="Corbel" pitchFamily="34" charset="0"/>
              </a:rPr>
              <a:t>willen</a:t>
            </a:r>
            <a:r>
              <a:rPr lang="en-GB" sz="1800" dirty="0" smtClean="0">
                <a:latin typeface="Corbel" pitchFamily="34" charset="0"/>
              </a:rPr>
              <a:t> </a:t>
            </a:r>
            <a:r>
              <a:rPr lang="en-GB" sz="1800" dirty="0" err="1" smtClean="0">
                <a:latin typeface="Corbel" pitchFamily="34" charset="0"/>
              </a:rPr>
              <a:t>weten</a:t>
            </a:r>
            <a:r>
              <a:rPr lang="en-GB" sz="1800" dirty="0" smtClean="0">
                <a:latin typeface="Corbel" pitchFamily="34" charset="0"/>
              </a:rPr>
              <a:t> hoe het </a:t>
            </a:r>
            <a:r>
              <a:rPr lang="en-GB" sz="1800" dirty="0" err="1" smtClean="0">
                <a:latin typeface="Corbel" pitchFamily="34" charset="0"/>
              </a:rPr>
              <a:t>werkt</a:t>
            </a:r>
            <a:r>
              <a:rPr lang="en-GB" sz="1800" dirty="0" smtClean="0">
                <a:latin typeface="Corbel" pitchFamily="34" charset="0"/>
              </a:rPr>
              <a:t>, </a:t>
            </a:r>
            <a:r>
              <a:rPr lang="en-GB" sz="1800" dirty="0" err="1" smtClean="0">
                <a:latin typeface="Corbel" pitchFamily="34" charset="0"/>
              </a:rPr>
              <a:t>ze</a:t>
            </a:r>
            <a:r>
              <a:rPr lang="en-GB" sz="1800" dirty="0" smtClean="0">
                <a:latin typeface="Corbel" pitchFamily="34" charset="0"/>
              </a:rPr>
              <a:t> </a:t>
            </a:r>
            <a:r>
              <a:rPr lang="en-GB" sz="1800" dirty="0" err="1" smtClean="0">
                <a:latin typeface="Corbel" pitchFamily="34" charset="0"/>
              </a:rPr>
              <a:t>willen</a:t>
            </a:r>
            <a:r>
              <a:rPr lang="en-GB" sz="1800" dirty="0" smtClean="0">
                <a:latin typeface="Corbel" pitchFamily="34" charset="0"/>
              </a:rPr>
              <a:t> </a:t>
            </a:r>
            <a:r>
              <a:rPr lang="en-GB" sz="1800" dirty="0" err="1" smtClean="0">
                <a:latin typeface="Corbel" pitchFamily="34" charset="0"/>
              </a:rPr>
              <a:t>weten</a:t>
            </a:r>
            <a:r>
              <a:rPr lang="en-GB" sz="1800" dirty="0" smtClean="0">
                <a:latin typeface="Corbel" pitchFamily="34" charset="0"/>
              </a:rPr>
              <a:t> </a:t>
            </a:r>
            <a:r>
              <a:rPr lang="en-GB" sz="1800" dirty="0" err="1" smtClean="0">
                <a:latin typeface="Corbel" pitchFamily="34" charset="0"/>
              </a:rPr>
              <a:t>waarom</a:t>
            </a:r>
            <a:r>
              <a:rPr lang="en-GB" sz="1800" dirty="0" smtClean="0">
                <a:latin typeface="Corbel" pitchFamily="34" charset="0"/>
              </a:rPr>
              <a:t> → de </a:t>
            </a:r>
            <a:r>
              <a:rPr lang="en-GB" sz="1800" dirty="0" err="1" smtClean="0">
                <a:latin typeface="Corbel" pitchFamily="34" charset="0"/>
              </a:rPr>
              <a:t>uitleg</a:t>
            </a:r>
            <a:r>
              <a:rPr lang="en-GB" sz="1800" dirty="0" smtClean="0">
                <a:latin typeface="Corbel" pitchFamily="34" charset="0"/>
              </a:rPr>
              <a:t> </a:t>
            </a:r>
            <a:r>
              <a:rPr lang="en-GB" sz="1800" dirty="0" err="1" smtClean="0">
                <a:latin typeface="Corbel" pitchFamily="34" charset="0"/>
              </a:rPr>
              <a:t>moet</a:t>
            </a:r>
            <a:r>
              <a:rPr lang="en-GB" sz="1800" dirty="0" smtClean="0">
                <a:latin typeface="Corbel" pitchFamily="34" charset="0"/>
              </a:rPr>
              <a:t> </a:t>
            </a:r>
            <a:r>
              <a:rPr lang="en-GB" sz="1800" dirty="0" err="1" smtClean="0">
                <a:latin typeface="Corbel" pitchFamily="34" charset="0"/>
              </a:rPr>
              <a:t>volgen</a:t>
            </a:r>
            <a:r>
              <a:rPr lang="en-GB" sz="1800" dirty="0" smtClean="0">
                <a:latin typeface="Corbel" pitchFamily="34" charset="0"/>
              </a:rPr>
              <a:t> in het </a:t>
            </a:r>
            <a:r>
              <a:rPr lang="en-GB" sz="1800" dirty="0" err="1" smtClean="0">
                <a:latin typeface="Corbel" pitchFamily="34" charset="0"/>
              </a:rPr>
              <a:t>verdere</a:t>
            </a:r>
            <a:r>
              <a:rPr lang="en-GB" sz="1800" dirty="0" smtClean="0">
                <a:latin typeface="Corbel" pitchFamily="34" charset="0"/>
              </a:rPr>
              <a:t> </a:t>
            </a:r>
            <a:r>
              <a:rPr lang="en-GB" sz="1800" dirty="0" err="1" smtClean="0">
                <a:latin typeface="Corbel" pitchFamily="34" charset="0"/>
              </a:rPr>
              <a:t>verloop</a:t>
            </a:r>
            <a:r>
              <a:rPr lang="en-GB" sz="1800" dirty="0" smtClean="0">
                <a:latin typeface="Corbel" pitchFamily="34" charset="0"/>
              </a:rPr>
              <a:t> van de les.</a:t>
            </a:r>
          </a:p>
          <a:p>
            <a:pPr>
              <a:buFontTx/>
              <a:buChar char="-"/>
            </a:pPr>
            <a:endParaRPr lang="en-GB" sz="1800" dirty="0" smtClean="0"/>
          </a:p>
          <a:p>
            <a:pPr>
              <a:buFontTx/>
              <a:buChar char="-"/>
            </a:pPr>
            <a:endParaRPr lang="en-GB" sz="1800" dirty="0" smtClean="0"/>
          </a:p>
          <a:p>
            <a:pPr marL="0" indent="0">
              <a:buNone/>
            </a:pPr>
            <a:endParaRPr lang="en-GB" sz="1800" dirty="0"/>
          </a:p>
          <a:p>
            <a:pPr marL="0" indent="0">
              <a:buNone/>
            </a:pPr>
            <a:endParaRPr lang="en-GB" sz="1800" dirty="0" smtClean="0"/>
          </a:p>
          <a:p>
            <a:pPr marL="0" indent="0">
              <a:buNone/>
            </a:pPr>
            <a:endParaRPr lang="en-GB" sz="1800" b="1" dirty="0"/>
          </a:p>
          <a:p>
            <a:pPr marL="0" indent="0">
              <a:buNone/>
            </a:pPr>
            <a:endParaRPr lang="en-GB" sz="1800" b="1" dirty="0" smtClean="0"/>
          </a:p>
        </p:txBody>
      </p:sp>
      <p:graphicFrame>
        <p:nvGraphicFramePr>
          <p:cNvPr id="6" name="Tabel 7"/>
          <p:cNvGraphicFramePr>
            <a:graphicFrameLocks noGrp="1"/>
          </p:cNvGraphicFramePr>
          <p:nvPr>
            <p:extLst>
              <p:ext uri="{D42A27DB-BD31-4B8C-83A1-F6EECF244321}">
                <p14:modId xmlns:p14="http://schemas.microsoft.com/office/powerpoint/2010/main" val="1818063056"/>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0130808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839244" y="1690689"/>
            <a:ext cx="7562850" cy="4545828"/>
          </a:xfrm>
        </p:spPr>
        <p:txBody>
          <a:bodyPr>
            <a:noAutofit/>
          </a:bodyPr>
          <a:lstStyle/>
          <a:p>
            <a:pPr marL="0" indent="0">
              <a:buNone/>
            </a:pPr>
            <a:r>
              <a:rPr lang="nl-NL" sz="1800" dirty="0">
                <a:latin typeface="Corbel" pitchFamily="34" charset="0"/>
              </a:rPr>
              <a:t>De ontwikkeling van wetenschappelijke geletterdheid loopt parallel met de taalontwikkeling  van kinderen. Het is door complexe wetenschappelijke concepten in de moedertaal te verwoorden, dat inzicht in die concepten groeit.  (</a:t>
            </a:r>
            <a:r>
              <a:rPr lang="nl-NL" sz="1800" dirty="0" err="1">
                <a:latin typeface="Corbel" pitchFamily="34" charset="0"/>
              </a:rPr>
              <a:t>Padmos</a:t>
            </a:r>
            <a:r>
              <a:rPr lang="nl-NL" sz="1800" dirty="0">
                <a:latin typeface="Corbel" pitchFamily="34" charset="0"/>
              </a:rPr>
              <a:t> , 2006)</a:t>
            </a:r>
          </a:p>
          <a:p>
            <a:pPr marL="0" indent="0">
              <a:buNone/>
            </a:pPr>
            <a:endParaRPr lang="nl-NL" sz="1800" dirty="0">
              <a:latin typeface="Corbel" pitchFamily="34" charset="0"/>
            </a:endParaRPr>
          </a:p>
          <a:p>
            <a:pPr marL="0" indent="0">
              <a:buNone/>
            </a:pPr>
            <a:r>
              <a:rPr lang="nl-NL" sz="1800" dirty="0">
                <a:latin typeface="Corbel" pitchFamily="34" charset="0"/>
              </a:rPr>
              <a:t>Wereldwijd wordt vastgesteld dat leerlingen wetenschappelijke taal kunnen gebruiken (formules, definities), maar niet in dagelijkse taal  over wetenschappelijke concepten kunnen praten. De kloof tussen de </a:t>
            </a:r>
            <a:r>
              <a:rPr lang="nl-NL" sz="1800" dirty="0" err="1">
                <a:latin typeface="Corbel" pitchFamily="34" charset="0"/>
              </a:rPr>
              <a:t>preconceptuele</a:t>
            </a:r>
            <a:r>
              <a:rPr lang="nl-NL" sz="1800" dirty="0">
                <a:latin typeface="Corbel" pitchFamily="34" charset="0"/>
              </a:rPr>
              <a:t>  kennis en wetenschappelijke kennis wordt gezien als één van de belangrijkste oorzaken voor het niet bouwen van inzicht. (</a:t>
            </a:r>
            <a:r>
              <a:rPr lang="nl-NL" sz="1800" dirty="0" err="1">
                <a:latin typeface="Corbel" pitchFamily="34" charset="0"/>
              </a:rPr>
              <a:t>Vosniadou</a:t>
            </a:r>
            <a:r>
              <a:rPr lang="nl-NL" sz="1800" dirty="0">
                <a:latin typeface="Corbel" pitchFamily="34" charset="0"/>
              </a:rPr>
              <a:t>, 2013)</a:t>
            </a:r>
          </a:p>
          <a:p>
            <a:pPr marL="0" indent="0">
              <a:buNone/>
            </a:pPr>
            <a:endParaRPr lang="nl-NL" sz="1800" dirty="0">
              <a:latin typeface="Corbel" pitchFamily="34" charset="0"/>
            </a:endParaRPr>
          </a:p>
          <a:p>
            <a:pPr marL="0" indent="0">
              <a:buNone/>
            </a:pPr>
            <a:r>
              <a:rPr lang="nl-NL" sz="1800" dirty="0">
                <a:latin typeface="Corbel" pitchFamily="34" charset="0"/>
              </a:rPr>
              <a:t>In de wetenschapsklas wordt er weinig tijd geïnvesteerd in het bouwen van concepten wat resulteert in dominante </a:t>
            </a:r>
            <a:r>
              <a:rPr lang="nl-NL" sz="1800" dirty="0" err="1">
                <a:latin typeface="Corbel" pitchFamily="34" charset="0"/>
              </a:rPr>
              <a:t>preconceptkennis</a:t>
            </a:r>
            <a:r>
              <a:rPr lang="nl-NL" sz="1800" dirty="0">
                <a:latin typeface="Corbel" pitchFamily="34" charset="0"/>
              </a:rPr>
              <a:t>. (</a:t>
            </a:r>
            <a:r>
              <a:rPr lang="nl-NL" sz="1800" dirty="0" err="1">
                <a:latin typeface="Corbel" pitchFamily="34" charset="0"/>
              </a:rPr>
              <a:t>SoE</a:t>
            </a:r>
            <a:r>
              <a:rPr lang="nl-NL" sz="1800" dirty="0">
                <a:latin typeface="Corbel" pitchFamily="34" charset="0"/>
              </a:rPr>
              <a:t>, 2013)</a:t>
            </a:r>
          </a:p>
          <a:p>
            <a:pPr marL="0" indent="0">
              <a:buNone/>
            </a:pPr>
            <a:endParaRPr lang="nl-NL" sz="1800" dirty="0"/>
          </a:p>
          <a:p>
            <a:pPr marL="0" indent="0">
              <a:buNone/>
            </a:pPr>
            <a:endParaRPr lang="en-GB" sz="1800" dirty="0" smtClean="0"/>
          </a:p>
        </p:txBody>
      </p:sp>
      <p:sp>
        <p:nvSpPr>
          <p:cNvPr id="5" name="Titel 4"/>
          <p:cNvSpPr>
            <a:spLocks noGrp="1"/>
          </p:cNvSpPr>
          <p:nvPr>
            <p:ph type="title"/>
          </p:nvPr>
        </p:nvSpPr>
        <p:spPr/>
        <p:txBody>
          <a:bodyPr/>
          <a:lstStyle/>
          <a:p>
            <a:r>
              <a:rPr lang="nl-BE" dirty="0" smtClean="0">
                <a:latin typeface="Corbel" pitchFamily="34" charset="0"/>
              </a:rPr>
              <a:t>Theoretisch kader</a:t>
            </a:r>
            <a:endParaRPr lang="en-US" dirty="0">
              <a:latin typeface="Corbel" pitchFamily="34" charset="0"/>
            </a:endParaRPr>
          </a:p>
        </p:txBody>
      </p:sp>
      <p:graphicFrame>
        <p:nvGraphicFramePr>
          <p:cNvPr id="6" name="Tabel 7"/>
          <p:cNvGraphicFramePr>
            <a:graphicFrameLocks noGrp="1"/>
          </p:cNvGraphicFramePr>
          <p:nvPr>
            <p:extLst>
              <p:ext uri="{D42A27DB-BD31-4B8C-83A1-F6EECF244321}">
                <p14:modId xmlns:p14="http://schemas.microsoft.com/office/powerpoint/2010/main" val="2557316782"/>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02977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Introduceren</a:t>
            </a:r>
            <a:endParaRPr lang="en-US" dirty="0">
              <a:latin typeface="Corbel"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39" y="965365"/>
            <a:ext cx="21891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800" dirty="0" smtClean="0">
                <a:latin typeface="Corbel" pitchFamily="34" charset="0"/>
                <a:ea typeface="Calibri"/>
                <a:cs typeface="Times New Roman"/>
              </a:rPr>
              <a:t>VB1. een simulatie </a:t>
            </a:r>
          </a:p>
          <a:p>
            <a:pPr marL="0" indent="0">
              <a:buNone/>
            </a:pPr>
            <a:r>
              <a:rPr lang="nl-BE" sz="1600" u="sng" dirty="0" smtClean="0">
                <a:solidFill>
                  <a:srgbClr val="0000FF"/>
                </a:solidFill>
                <a:latin typeface="Corbel" pitchFamily="34" charset="0"/>
                <a:ea typeface="Calibri"/>
                <a:cs typeface="Times New Roman"/>
                <a:hlinkClick r:id="rId4"/>
              </a:rPr>
              <a:t>https://phet.colorado.edu/nl/simulation/legacy/gas-properties</a:t>
            </a:r>
            <a:r>
              <a:rPr lang="nl-BE" sz="1600" dirty="0" smtClean="0">
                <a:latin typeface="Corbel" pitchFamily="34" charset="0"/>
                <a:ea typeface="Calibri"/>
                <a:cs typeface="Times New Roman"/>
              </a:rPr>
              <a:t> </a:t>
            </a:r>
            <a:endParaRPr lang="en-US" sz="1600" dirty="0">
              <a:latin typeface="Corbel" pitchFamily="34" charset="0"/>
              <a:ea typeface="Calibri"/>
              <a:cs typeface="Times New Roman"/>
            </a:endParaRPr>
          </a:p>
          <a:p>
            <a:pPr marL="0" indent="0">
              <a:lnSpc>
                <a:spcPct val="115000"/>
              </a:lnSpc>
              <a:spcAft>
                <a:spcPts val="1000"/>
              </a:spcAft>
              <a:buNone/>
            </a:pPr>
            <a:r>
              <a:rPr lang="nl-BE" sz="1800" dirty="0" smtClean="0">
                <a:latin typeface="Corbel" pitchFamily="34" charset="0"/>
                <a:ea typeface="Calibri"/>
                <a:cs typeface="Times New Roman"/>
              </a:rPr>
              <a:t>VB2</a:t>
            </a:r>
            <a:r>
              <a:rPr lang="nl-BE" sz="1800" dirty="0">
                <a:latin typeface="Corbel" pitchFamily="34" charset="0"/>
                <a:ea typeface="Calibri"/>
                <a:cs typeface="Times New Roman"/>
              </a:rPr>
              <a:t>.  </a:t>
            </a:r>
            <a:r>
              <a:rPr lang="nl-BE" sz="1800" dirty="0" smtClean="0">
                <a:latin typeface="Corbel" pitchFamily="34" charset="0"/>
                <a:ea typeface="Calibri"/>
                <a:cs typeface="Times New Roman"/>
              </a:rPr>
              <a:t> een omschrijving</a:t>
            </a:r>
          </a:p>
          <a:p>
            <a:pPr marL="457200" lvl="1" indent="0">
              <a:lnSpc>
                <a:spcPct val="115000"/>
              </a:lnSpc>
              <a:spcAft>
                <a:spcPts val="1000"/>
              </a:spcAft>
              <a:buNone/>
            </a:pPr>
            <a:r>
              <a:rPr lang="nl-BE" sz="1200" i="1" dirty="0" smtClean="0">
                <a:latin typeface="Corbel" pitchFamily="34" charset="0"/>
                <a:ea typeface="Calibri"/>
                <a:cs typeface="Times New Roman"/>
              </a:rPr>
              <a:t>Energie is een  maat is voor mogelijke verandering. Energie wordt uitgedrukt in een getal en de eenheid Joule. Alles heeft energie.</a:t>
            </a:r>
          </a:p>
          <a:p>
            <a:pPr marL="0" indent="0">
              <a:lnSpc>
                <a:spcPct val="115000"/>
              </a:lnSpc>
              <a:spcAft>
                <a:spcPts val="1000"/>
              </a:spcAft>
              <a:buNone/>
            </a:pPr>
            <a:r>
              <a:rPr lang="nl-BE" sz="1800" dirty="0" smtClean="0">
                <a:latin typeface="Corbel" pitchFamily="34" charset="0"/>
                <a:ea typeface="Calibri"/>
                <a:cs typeface="Times New Roman"/>
              </a:rPr>
              <a:t>VB3: een afbeelding</a:t>
            </a:r>
          </a:p>
        </p:txBody>
      </p:sp>
      <p:pic>
        <p:nvPicPr>
          <p:cNvPr id="3076" name="Picture 4" descr="C:\Users\christel.balck\Desktop\gegeven voordrachten\contact met uitgeverijen\wetenschapsweek 2013\onderzoeksgroep straling\Pixton_Comic_lichtenergie_naar_elektrische_energi_zonder naa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2048" y="3281082"/>
            <a:ext cx="4578704" cy="33257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el 7"/>
          <p:cNvGraphicFramePr>
            <a:graphicFrameLocks noGrp="1"/>
          </p:cNvGraphicFramePr>
          <p:nvPr>
            <p:extLst>
              <p:ext uri="{D42A27DB-BD31-4B8C-83A1-F6EECF244321}">
                <p14:modId xmlns:p14="http://schemas.microsoft.com/office/powerpoint/2010/main" val="1888324791"/>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16347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Introduceren</a:t>
            </a:r>
            <a:endParaRPr lang="en-US" dirty="0">
              <a:latin typeface="Corbel"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39" y="965365"/>
            <a:ext cx="21891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1800" dirty="0" err="1" smtClean="0">
                <a:latin typeface="Corbel" pitchFamily="34" charset="0"/>
              </a:rPr>
              <a:t>Zo</a:t>
            </a:r>
            <a:r>
              <a:rPr lang="en-GB" sz="1800" dirty="0" smtClean="0">
                <a:latin typeface="Corbel" pitchFamily="34" charset="0"/>
              </a:rPr>
              <a:t> </a:t>
            </a:r>
            <a:r>
              <a:rPr lang="en-GB" sz="1800" dirty="0" err="1" smtClean="0">
                <a:latin typeface="Corbel" pitchFamily="34" charset="0"/>
              </a:rPr>
              <a:t>beknopt</a:t>
            </a:r>
            <a:r>
              <a:rPr lang="en-GB" sz="1800" dirty="0" smtClean="0">
                <a:latin typeface="Corbel" pitchFamily="34" charset="0"/>
              </a:rPr>
              <a:t> </a:t>
            </a:r>
            <a:r>
              <a:rPr lang="en-GB" sz="1800" dirty="0" err="1" smtClean="0">
                <a:latin typeface="Corbel" pitchFamily="34" charset="0"/>
              </a:rPr>
              <a:t>mogelijk</a:t>
            </a:r>
            <a:r>
              <a:rPr lang="en-GB" sz="1800" dirty="0" smtClean="0">
                <a:latin typeface="Corbel" pitchFamily="34" charset="0"/>
              </a:rPr>
              <a:t> , de </a:t>
            </a:r>
            <a:r>
              <a:rPr lang="en-GB" sz="1800" dirty="0" err="1" smtClean="0">
                <a:latin typeface="Corbel" pitchFamily="34" charset="0"/>
              </a:rPr>
              <a:t>essentie</a:t>
            </a:r>
            <a:r>
              <a:rPr lang="en-GB" sz="1800" dirty="0" smtClean="0">
                <a:latin typeface="Corbel" pitchFamily="34" charset="0"/>
              </a:rPr>
              <a:t> van de </a:t>
            </a:r>
            <a:r>
              <a:rPr lang="en-GB" sz="1800" dirty="0" err="1" smtClean="0">
                <a:latin typeface="Corbel" pitchFamily="34" charset="0"/>
              </a:rPr>
              <a:t>wetenschappelijke</a:t>
            </a:r>
            <a:r>
              <a:rPr lang="en-GB" sz="1800" dirty="0" smtClean="0">
                <a:latin typeface="Corbel" pitchFamily="34" charset="0"/>
              </a:rPr>
              <a:t> </a:t>
            </a:r>
            <a:r>
              <a:rPr lang="en-GB" sz="1800" dirty="0" err="1" smtClean="0">
                <a:latin typeface="Corbel" pitchFamily="34" charset="0"/>
              </a:rPr>
              <a:t>afspraak</a:t>
            </a:r>
            <a:endParaRPr lang="en-GB" sz="1800" dirty="0" smtClean="0">
              <a:latin typeface="Corbel" pitchFamily="34" charset="0"/>
            </a:endParaRPr>
          </a:p>
          <a:p>
            <a:pPr marL="0" indent="0">
              <a:buNone/>
            </a:pPr>
            <a:endParaRPr lang="en-GB" sz="1800" dirty="0" smtClean="0">
              <a:latin typeface="Corbel" pitchFamily="34" charset="0"/>
            </a:endParaRPr>
          </a:p>
          <a:p>
            <a:pPr>
              <a:buFontTx/>
              <a:buChar char="-"/>
            </a:pPr>
            <a:r>
              <a:rPr lang="en-GB" sz="1800" dirty="0" err="1" smtClean="0">
                <a:latin typeface="Corbel" pitchFamily="34" charset="0"/>
              </a:rPr>
              <a:t>Vermijd</a:t>
            </a:r>
            <a:r>
              <a:rPr lang="en-GB" sz="1800" dirty="0" smtClean="0">
                <a:latin typeface="Corbel" pitchFamily="34" charset="0"/>
              </a:rPr>
              <a:t> </a:t>
            </a:r>
            <a:r>
              <a:rPr lang="en-GB" sz="1800" dirty="0">
                <a:latin typeface="Corbel" pitchFamily="34" charset="0"/>
              </a:rPr>
              <a:t> </a:t>
            </a:r>
            <a:r>
              <a:rPr lang="en-GB" sz="1800" dirty="0" err="1" smtClean="0">
                <a:latin typeface="Corbel" pitchFamily="34" charset="0"/>
              </a:rPr>
              <a:t>te</a:t>
            </a:r>
            <a:r>
              <a:rPr lang="en-GB" sz="1800" dirty="0" smtClean="0">
                <a:latin typeface="Corbel" pitchFamily="34" charset="0"/>
              </a:rPr>
              <a:t> </a:t>
            </a:r>
            <a:r>
              <a:rPr lang="en-GB" sz="1800" dirty="0" err="1" smtClean="0">
                <a:latin typeface="Corbel" pitchFamily="34" charset="0"/>
              </a:rPr>
              <a:t>bouwen</a:t>
            </a:r>
            <a:r>
              <a:rPr lang="en-GB" sz="1800" dirty="0" smtClean="0">
                <a:latin typeface="Corbel" pitchFamily="34" charset="0"/>
              </a:rPr>
              <a:t> op </a:t>
            </a:r>
            <a:r>
              <a:rPr lang="en-GB" sz="1800" dirty="0" err="1" smtClean="0">
                <a:latin typeface="Corbel" pitchFamily="34" charset="0"/>
              </a:rPr>
              <a:t>eerdere</a:t>
            </a:r>
            <a:r>
              <a:rPr lang="en-GB" sz="1800" dirty="0" smtClean="0">
                <a:latin typeface="Corbel" pitchFamily="34" charset="0"/>
              </a:rPr>
              <a:t> </a:t>
            </a:r>
            <a:r>
              <a:rPr lang="en-GB" sz="1800" dirty="0" err="1" smtClean="0">
                <a:latin typeface="Corbel" pitchFamily="34" charset="0"/>
              </a:rPr>
              <a:t>concepten</a:t>
            </a:r>
            <a:endParaRPr lang="en-GB" sz="1800" dirty="0" smtClean="0">
              <a:latin typeface="Corbel" pitchFamily="34" charset="0"/>
            </a:endParaRPr>
          </a:p>
          <a:p>
            <a:pPr marL="0" indent="0">
              <a:buNone/>
            </a:pPr>
            <a:endParaRPr lang="en-GB" sz="1800" dirty="0" smtClean="0">
              <a:latin typeface="Corbel" pitchFamily="34" charset="0"/>
            </a:endParaRPr>
          </a:p>
          <a:p>
            <a:pPr>
              <a:buFontTx/>
              <a:buChar char="-"/>
            </a:pPr>
            <a:r>
              <a:rPr lang="en-GB" sz="1800" dirty="0" err="1" smtClean="0">
                <a:latin typeface="Corbel" pitchFamily="34" charset="0"/>
              </a:rPr>
              <a:t>Tolk</a:t>
            </a:r>
            <a:endParaRPr lang="en-GB" sz="1800" dirty="0" smtClean="0">
              <a:latin typeface="Corbel" pitchFamily="34" charset="0"/>
            </a:endParaRPr>
          </a:p>
          <a:p>
            <a:pPr>
              <a:buFontTx/>
              <a:buChar char="-"/>
            </a:pPr>
            <a:endParaRPr lang="en-GB" sz="1800" b="1" dirty="0" smtClean="0"/>
          </a:p>
          <a:p>
            <a:pPr marL="0" indent="0">
              <a:buFont typeface="Arial" panose="020B0604020202020204" pitchFamily="34" charset="0"/>
              <a:buNone/>
            </a:pPr>
            <a:r>
              <a:rPr lang="en-GB" sz="1800" b="1" dirty="0" smtClean="0"/>
              <a:t> </a:t>
            </a:r>
            <a:endParaRPr lang="en-GB" sz="1800" i="1" dirty="0"/>
          </a:p>
        </p:txBody>
      </p:sp>
      <p:graphicFrame>
        <p:nvGraphicFramePr>
          <p:cNvPr id="6" name="Tabel 7"/>
          <p:cNvGraphicFramePr>
            <a:graphicFrameLocks noGrp="1"/>
          </p:cNvGraphicFramePr>
          <p:nvPr>
            <p:extLst>
              <p:ext uri="{D42A27DB-BD31-4B8C-83A1-F6EECF244321}">
                <p14:modId xmlns:p14="http://schemas.microsoft.com/office/powerpoint/2010/main" val="31649276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 </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63007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Vastzetten</a:t>
            </a:r>
            <a:endParaRPr lang="en-US" dirty="0">
              <a:latin typeface="Corbel"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541" y="839241"/>
            <a:ext cx="21891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err="1" smtClean="0">
                <a:latin typeface="Corbel" pitchFamily="34" charset="0"/>
              </a:rPr>
              <a:t>Leerlingen</a:t>
            </a:r>
            <a:r>
              <a:rPr lang="en-GB" sz="1800" dirty="0" smtClean="0">
                <a:latin typeface="Corbel" pitchFamily="34" charset="0"/>
              </a:rPr>
              <a:t> </a:t>
            </a:r>
            <a:r>
              <a:rPr lang="en-GB" sz="1800" dirty="0" err="1" smtClean="0">
                <a:latin typeface="Corbel" pitchFamily="34" charset="0"/>
              </a:rPr>
              <a:t>ontdekken</a:t>
            </a:r>
            <a:r>
              <a:rPr lang="en-GB" sz="1800" dirty="0" smtClean="0">
                <a:latin typeface="Corbel" pitchFamily="34" charset="0"/>
              </a:rPr>
              <a:t> </a:t>
            </a:r>
            <a:r>
              <a:rPr lang="en-GB" sz="1800" dirty="0" err="1" smtClean="0">
                <a:latin typeface="Corbel" pitchFamily="34" charset="0"/>
              </a:rPr>
              <a:t>dat</a:t>
            </a:r>
            <a:r>
              <a:rPr lang="en-GB" sz="1800" dirty="0" smtClean="0">
                <a:latin typeface="Corbel" pitchFamily="34" charset="0"/>
              </a:rPr>
              <a:t> de </a:t>
            </a:r>
            <a:r>
              <a:rPr lang="en-GB" sz="1800" dirty="0" err="1" smtClean="0">
                <a:latin typeface="Corbel" pitchFamily="34" charset="0"/>
              </a:rPr>
              <a:t>wetenschappelijke</a:t>
            </a:r>
            <a:r>
              <a:rPr lang="en-GB" sz="1800" dirty="0" smtClean="0">
                <a:latin typeface="Corbel" pitchFamily="34" charset="0"/>
              </a:rPr>
              <a:t> </a:t>
            </a:r>
            <a:r>
              <a:rPr lang="en-GB" sz="1800" dirty="0" err="1" smtClean="0">
                <a:latin typeface="Corbel" pitchFamily="34" charset="0"/>
              </a:rPr>
              <a:t>visie</a:t>
            </a:r>
            <a:r>
              <a:rPr lang="en-GB" sz="1800" dirty="0" smtClean="0">
                <a:latin typeface="Corbel" pitchFamily="34" charset="0"/>
              </a:rPr>
              <a:t> </a:t>
            </a:r>
            <a:r>
              <a:rPr lang="en-GB" sz="1800" dirty="0" err="1" smtClean="0">
                <a:latin typeface="Corbel" pitchFamily="34" charset="0"/>
              </a:rPr>
              <a:t>werkt</a:t>
            </a:r>
            <a:r>
              <a:rPr lang="en-GB" sz="1800" dirty="0" smtClean="0">
                <a:latin typeface="Corbel" pitchFamily="34" charset="0"/>
              </a:rPr>
              <a:t> in </a:t>
            </a:r>
            <a:r>
              <a:rPr lang="en-GB" sz="1800" dirty="0" err="1" smtClean="0">
                <a:latin typeface="Corbel" pitchFamily="34" charset="0"/>
              </a:rPr>
              <a:t>eenvoudige</a:t>
            </a:r>
            <a:r>
              <a:rPr lang="en-GB" sz="1800" dirty="0" smtClean="0">
                <a:latin typeface="Corbel" pitchFamily="34" charset="0"/>
              </a:rPr>
              <a:t> </a:t>
            </a:r>
            <a:r>
              <a:rPr lang="en-GB" sz="1800" dirty="0" err="1" smtClean="0">
                <a:latin typeface="Corbel" pitchFamily="34" charset="0"/>
              </a:rPr>
              <a:t>opdrachten</a:t>
            </a:r>
            <a:r>
              <a:rPr lang="en-GB" sz="1800" dirty="0" smtClean="0">
                <a:latin typeface="Corbel" pitchFamily="34" charset="0"/>
              </a:rPr>
              <a:t>.</a:t>
            </a:r>
          </a:p>
          <a:p>
            <a:pPr marL="457200" lvl="1" indent="0">
              <a:buFont typeface="Arial" panose="020B0604020202020204" pitchFamily="34" charset="0"/>
              <a:buNone/>
            </a:pPr>
            <a:r>
              <a:rPr lang="en-GB" sz="1400" i="1" dirty="0" err="1" smtClean="0">
                <a:latin typeface="Corbel" pitchFamily="34" charset="0"/>
              </a:rPr>
              <a:t>Welke</a:t>
            </a:r>
            <a:r>
              <a:rPr lang="en-GB" sz="1400" i="1" dirty="0" smtClean="0">
                <a:latin typeface="Corbel" pitchFamily="34" charset="0"/>
              </a:rPr>
              <a:t> </a:t>
            </a:r>
            <a:r>
              <a:rPr lang="en-GB" sz="1400" i="1" dirty="0" err="1" smtClean="0">
                <a:latin typeface="Corbel" pitchFamily="34" charset="0"/>
              </a:rPr>
              <a:t>eigenschappen</a:t>
            </a:r>
            <a:r>
              <a:rPr lang="en-GB" sz="1400" i="1" dirty="0" smtClean="0">
                <a:latin typeface="Corbel" pitchFamily="34" charset="0"/>
              </a:rPr>
              <a:t> van </a:t>
            </a:r>
            <a:r>
              <a:rPr lang="en-GB" sz="1400" i="1" dirty="0" err="1" smtClean="0">
                <a:latin typeface="Corbel" pitchFamily="34" charset="0"/>
              </a:rPr>
              <a:t>een</a:t>
            </a:r>
            <a:r>
              <a:rPr lang="en-GB" sz="1400" i="1" dirty="0" smtClean="0">
                <a:latin typeface="Corbel" pitchFamily="34" charset="0"/>
              </a:rPr>
              <a:t> </a:t>
            </a:r>
            <a:r>
              <a:rPr lang="en-GB" sz="1400" i="1" dirty="0" err="1" smtClean="0">
                <a:latin typeface="Corbel" pitchFamily="34" charset="0"/>
              </a:rPr>
              <a:t>voorwerp</a:t>
            </a:r>
            <a:r>
              <a:rPr lang="en-GB" sz="1400" i="1" dirty="0" smtClean="0">
                <a:latin typeface="Corbel" pitchFamily="34" charset="0"/>
              </a:rPr>
              <a:t> </a:t>
            </a:r>
            <a:r>
              <a:rPr lang="en-GB" sz="1400" i="1" dirty="0" err="1" smtClean="0">
                <a:latin typeface="Corbel" pitchFamily="34" charset="0"/>
              </a:rPr>
              <a:t>denken</a:t>
            </a:r>
            <a:r>
              <a:rPr lang="en-GB" sz="1400" i="1" dirty="0" smtClean="0">
                <a:latin typeface="Corbel" pitchFamily="34" charset="0"/>
              </a:rPr>
              <a:t> </a:t>
            </a:r>
            <a:r>
              <a:rPr lang="en-GB" sz="1400" i="1" dirty="0" err="1" smtClean="0">
                <a:latin typeface="Corbel" pitchFamily="34" charset="0"/>
              </a:rPr>
              <a:t>jullie</a:t>
            </a:r>
            <a:r>
              <a:rPr lang="en-GB" sz="1400" i="1" dirty="0" smtClean="0">
                <a:latin typeface="Corbel" pitchFamily="34" charset="0"/>
              </a:rPr>
              <a:t> </a:t>
            </a:r>
            <a:r>
              <a:rPr lang="en-GB" sz="1400" i="1" dirty="0" err="1" smtClean="0">
                <a:latin typeface="Corbel" pitchFamily="34" charset="0"/>
              </a:rPr>
              <a:t>dat</a:t>
            </a:r>
            <a:r>
              <a:rPr lang="en-GB" sz="1400" i="1" dirty="0" smtClean="0">
                <a:latin typeface="Corbel" pitchFamily="34" charset="0"/>
              </a:rPr>
              <a:t> </a:t>
            </a:r>
            <a:r>
              <a:rPr lang="en-GB" sz="1400" i="1" dirty="0" err="1" smtClean="0">
                <a:latin typeface="Corbel" pitchFamily="34" charset="0"/>
              </a:rPr>
              <a:t>er</a:t>
            </a:r>
            <a:r>
              <a:rPr lang="en-GB" sz="1400" i="1" dirty="0" smtClean="0">
                <a:latin typeface="Corbel" pitchFamily="34" charset="0"/>
              </a:rPr>
              <a:t> </a:t>
            </a:r>
            <a:r>
              <a:rPr lang="en-GB" sz="1400" i="1" dirty="0" err="1" smtClean="0">
                <a:latin typeface="Corbel" pitchFamily="34" charset="0"/>
              </a:rPr>
              <a:t>bijdragen</a:t>
            </a:r>
            <a:r>
              <a:rPr lang="en-GB" sz="1400" i="1" dirty="0" smtClean="0">
                <a:latin typeface="Corbel" pitchFamily="34" charset="0"/>
              </a:rPr>
              <a:t> </a:t>
            </a:r>
            <a:r>
              <a:rPr lang="en-GB" sz="1400" i="1" dirty="0" err="1" smtClean="0">
                <a:latin typeface="Corbel" pitchFamily="34" charset="0"/>
              </a:rPr>
              <a:t>aan</a:t>
            </a:r>
            <a:r>
              <a:rPr lang="en-GB" sz="1400" i="1" dirty="0" smtClean="0">
                <a:latin typeface="Corbel" pitchFamily="34" charset="0"/>
              </a:rPr>
              <a:t> de </a:t>
            </a:r>
            <a:r>
              <a:rPr lang="en-GB" sz="1400" i="1" dirty="0" err="1" smtClean="0">
                <a:latin typeface="Corbel" pitchFamily="34" charset="0"/>
              </a:rPr>
              <a:t>energie</a:t>
            </a:r>
            <a:r>
              <a:rPr lang="en-GB" sz="1400" i="1" dirty="0" smtClean="0">
                <a:latin typeface="Corbel" pitchFamily="34" charset="0"/>
              </a:rPr>
              <a:t> van het </a:t>
            </a:r>
            <a:r>
              <a:rPr lang="en-GB" sz="1400" i="1" dirty="0" err="1" smtClean="0">
                <a:latin typeface="Corbel" pitchFamily="34" charset="0"/>
              </a:rPr>
              <a:t>voorwerp</a:t>
            </a:r>
            <a:r>
              <a:rPr lang="en-GB" sz="1400" i="1" dirty="0" smtClean="0">
                <a:latin typeface="Corbel" pitchFamily="34" charset="0"/>
              </a:rPr>
              <a:t>? </a:t>
            </a:r>
            <a:r>
              <a:rPr lang="en-GB" sz="1400" i="1" dirty="0" err="1" smtClean="0">
                <a:latin typeface="Corbel" pitchFamily="34" charset="0"/>
              </a:rPr>
              <a:t>Kan</a:t>
            </a:r>
            <a:r>
              <a:rPr lang="en-GB" sz="1400" i="1" dirty="0" smtClean="0">
                <a:latin typeface="Corbel" pitchFamily="34" charset="0"/>
              </a:rPr>
              <a:t> je </a:t>
            </a:r>
            <a:r>
              <a:rPr lang="en-GB" sz="1400" i="1" dirty="0" err="1" smtClean="0">
                <a:latin typeface="Corbel" pitchFamily="34" charset="0"/>
              </a:rPr>
              <a:t>een</a:t>
            </a:r>
            <a:r>
              <a:rPr lang="en-GB" sz="1400" i="1" dirty="0" smtClean="0">
                <a:latin typeface="Corbel" pitchFamily="34" charset="0"/>
              </a:rPr>
              <a:t> experiment </a:t>
            </a:r>
            <a:r>
              <a:rPr lang="en-GB" sz="1400" i="1" dirty="0" err="1" smtClean="0">
                <a:latin typeface="Corbel" pitchFamily="34" charset="0"/>
              </a:rPr>
              <a:t>verzinnen</a:t>
            </a:r>
            <a:r>
              <a:rPr lang="en-GB" sz="1400" i="1" dirty="0" smtClean="0">
                <a:latin typeface="Corbel" pitchFamily="34" charset="0"/>
              </a:rPr>
              <a:t> </a:t>
            </a:r>
            <a:r>
              <a:rPr lang="en-GB" sz="1400" i="1" dirty="0" err="1" smtClean="0">
                <a:latin typeface="Corbel" pitchFamily="34" charset="0"/>
              </a:rPr>
              <a:t>dat</a:t>
            </a:r>
            <a:r>
              <a:rPr lang="en-GB" sz="1400" i="1" dirty="0" smtClean="0">
                <a:latin typeface="Corbel" pitchFamily="34" charset="0"/>
              </a:rPr>
              <a:t> me </a:t>
            </a:r>
            <a:r>
              <a:rPr lang="en-GB" sz="1400" i="1" dirty="0" err="1" smtClean="0">
                <a:latin typeface="Corbel" pitchFamily="34" charset="0"/>
              </a:rPr>
              <a:t>toont</a:t>
            </a:r>
            <a:r>
              <a:rPr lang="en-GB" sz="1400" i="1" dirty="0" smtClean="0">
                <a:latin typeface="Corbel" pitchFamily="34" charset="0"/>
              </a:rPr>
              <a:t> </a:t>
            </a:r>
            <a:r>
              <a:rPr lang="en-GB" sz="1400" i="1" dirty="0" err="1" smtClean="0">
                <a:latin typeface="Corbel" pitchFamily="34" charset="0"/>
              </a:rPr>
              <a:t>wat</a:t>
            </a:r>
            <a:r>
              <a:rPr lang="en-GB" sz="1400" i="1" dirty="0" smtClean="0">
                <a:latin typeface="Corbel" pitchFamily="34" charset="0"/>
              </a:rPr>
              <a:t> je </a:t>
            </a:r>
            <a:r>
              <a:rPr lang="en-GB" sz="1400" i="1" dirty="0" err="1" smtClean="0">
                <a:latin typeface="Corbel" pitchFamily="34" charset="0"/>
              </a:rPr>
              <a:t>bedoelt</a:t>
            </a:r>
            <a:r>
              <a:rPr lang="en-GB" sz="1400" i="1" dirty="0" smtClean="0">
                <a:latin typeface="Corbel" pitchFamily="34" charset="0"/>
              </a:rPr>
              <a:t>?</a:t>
            </a:r>
            <a:endParaRPr lang="en-GB" sz="1800" i="1" dirty="0" smtClean="0">
              <a:latin typeface="Corbel" pitchFamily="34" charset="0"/>
            </a:endParaRPr>
          </a:p>
          <a:p>
            <a:pPr marL="0" indent="0">
              <a:buFont typeface="Arial" panose="020B0604020202020204" pitchFamily="34" charset="0"/>
              <a:buNone/>
            </a:pPr>
            <a:endParaRPr lang="en-GB" sz="1800" i="1" dirty="0"/>
          </a:p>
          <a:p>
            <a:pPr marL="0" indent="0">
              <a:buFont typeface="Arial" panose="020B0604020202020204" pitchFamily="34" charset="0"/>
              <a:buNone/>
            </a:pPr>
            <a:endParaRPr lang="en-GB" sz="1800" i="1" dirty="0" smtClean="0"/>
          </a:p>
          <a:p>
            <a:pPr marL="0" indent="0">
              <a:buFont typeface="Arial" panose="020B0604020202020204" pitchFamily="34" charset="0"/>
              <a:buNone/>
            </a:pPr>
            <a:endParaRPr lang="en-GB" sz="1800" i="1" dirty="0"/>
          </a:p>
          <a:p>
            <a:pPr marL="0" indent="0">
              <a:buFont typeface="Arial" panose="020B0604020202020204" pitchFamily="34" charset="0"/>
              <a:buNone/>
            </a:pPr>
            <a:endParaRPr lang="en-GB" sz="1800" i="1" dirty="0" smtClean="0"/>
          </a:p>
          <a:p>
            <a:pPr marL="0" indent="0">
              <a:buFont typeface="Arial" panose="020B0604020202020204" pitchFamily="34" charset="0"/>
              <a:buNone/>
            </a:pPr>
            <a:endParaRPr lang="en-GB" sz="1800" i="1" dirty="0" smtClean="0"/>
          </a:p>
          <a:p>
            <a:pPr marL="457200" lvl="1" indent="0">
              <a:buFont typeface="Arial" panose="020B0604020202020204" pitchFamily="34" charset="0"/>
              <a:buNone/>
            </a:pPr>
            <a:endParaRPr lang="en-GB" sz="1400" i="1" dirty="0" smtClean="0"/>
          </a:p>
          <a:p>
            <a:pPr marL="457200" lvl="1" indent="0">
              <a:buFont typeface="Arial" panose="020B0604020202020204" pitchFamily="34" charset="0"/>
              <a:buNone/>
            </a:pPr>
            <a:r>
              <a:rPr lang="en-GB" sz="1400" i="1" dirty="0" smtClean="0"/>
              <a:t>.</a:t>
            </a:r>
          </a:p>
          <a:p>
            <a:pPr marL="0" indent="0">
              <a:buFont typeface="Arial" panose="020B0604020202020204" pitchFamily="34" charset="0"/>
              <a:buNone/>
            </a:pPr>
            <a:r>
              <a:rPr lang="en-GB" sz="1800" i="1" dirty="0" smtClean="0"/>
              <a:t> </a:t>
            </a:r>
            <a:endParaRPr lang="en-GB" sz="1800" i="1"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282" y="2993580"/>
            <a:ext cx="5158283" cy="2805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 7"/>
          <p:cNvGraphicFramePr>
            <a:graphicFrameLocks noGrp="1"/>
          </p:cNvGraphicFramePr>
          <p:nvPr>
            <p:extLst>
              <p:ext uri="{D42A27DB-BD31-4B8C-83A1-F6EECF244321}">
                <p14:modId xmlns:p14="http://schemas.microsoft.com/office/powerpoint/2010/main" val="2343911596"/>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1342831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Vastzetten</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41" y="839241"/>
            <a:ext cx="218916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1800" dirty="0" err="1" smtClean="0"/>
              <a:t>Leerlingen</a:t>
            </a:r>
            <a:r>
              <a:rPr lang="en-GB" sz="1800" dirty="0" smtClean="0"/>
              <a:t> </a:t>
            </a:r>
            <a:r>
              <a:rPr lang="en-GB" sz="1800" dirty="0" err="1" smtClean="0"/>
              <a:t>zijn</a:t>
            </a:r>
            <a:r>
              <a:rPr lang="en-GB" sz="1800" dirty="0" smtClean="0"/>
              <a:t> heel </a:t>
            </a:r>
            <a:r>
              <a:rPr lang="en-GB" sz="1800" dirty="0" err="1" smtClean="0"/>
              <a:t>creatief</a:t>
            </a:r>
            <a:r>
              <a:rPr lang="en-GB" sz="1800" dirty="0" smtClean="0"/>
              <a:t> in het </a:t>
            </a:r>
            <a:r>
              <a:rPr lang="en-GB" sz="1800" dirty="0" err="1" smtClean="0"/>
              <a:t>werken</a:t>
            </a:r>
            <a:r>
              <a:rPr lang="en-GB" sz="1800" dirty="0" smtClean="0"/>
              <a:t> met de </a:t>
            </a:r>
            <a:r>
              <a:rPr lang="en-GB" sz="1800" dirty="0" err="1" smtClean="0"/>
              <a:t>wetenschappelijke</a:t>
            </a:r>
            <a:r>
              <a:rPr lang="en-GB" sz="1800" dirty="0" smtClean="0"/>
              <a:t> </a:t>
            </a:r>
            <a:r>
              <a:rPr lang="en-GB" sz="1800" dirty="0" err="1" smtClean="0"/>
              <a:t>visie</a:t>
            </a:r>
            <a:r>
              <a:rPr lang="en-GB" sz="1800" dirty="0" smtClean="0"/>
              <a:t>.</a:t>
            </a:r>
          </a:p>
          <a:p>
            <a:pPr>
              <a:buFontTx/>
              <a:buChar char="-"/>
            </a:pPr>
            <a:r>
              <a:rPr lang="en-GB" sz="1800" dirty="0" err="1" smtClean="0"/>
              <a:t>Leerlingen</a:t>
            </a:r>
            <a:r>
              <a:rPr lang="en-GB" sz="1800" dirty="0" smtClean="0"/>
              <a:t> </a:t>
            </a:r>
            <a:r>
              <a:rPr lang="en-GB" sz="1800" dirty="0" err="1" smtClean="0"/>
              <a:t>bedenken</a:t>
            </a:r>
            <a:r>
              <a:rPr lang="en-GB" sz="1800" dirty="0" smtClean="0"/>
              <a:t> </a:t>
            </a:r>
            <a:r>
              <a:rPr lang="en-GB" sz="1800" dirty="0" err="1" smtClean="0"/>
              <a:t>onverwachte</a:t>
            </a:r>
            <a:r>
              <a:rPr lang="en-GB" sz="1800" dirty="0" smtClean="0"/>
              <a:t> </a:t>
            </a:r>
            <a:r>
              <a:rPr lang="en-GB" sz="1800" dirty="0" err="1" smtClean="0"/>
              <a:t>experimenten</a:t>
            </a:r>
            <a:endParaRPr lang="en-GB" sz="1800" dirty="0" smtClean="0"/>
          </a:p>
          <a:p>
            <a:pPr>
              <a:buFontTx/>
              <a:buChar char="-"/>
            </a:pPr>
            <a:r>
              <a:rPr lang="en-GB" sz="1800" dirty="0" err="1" smtClean="0"/>
              <a:t>Leerlingen</a:t>
            </a:r>
            <a:r>
              <a:rPr lang="en-GB" sz="1800" dirty="0" smtClean="0"/>
              <a:t> </a:t>
            </a:r>
            <a:r>
              <a:rPr lang="en-GB" sz="1800" dirty="0" err="1" smtClean="0"/>
              <a:t>komen</a:t>
            </a:r>
            <a:r>
              <a:rPr lang="en-GB" sz="1800" dirty="0" smtClean="0"/>
              <a:t> op </a:t>
            </a:r>
            <a:r>
              <a:rPr lang="en-GB" sz="1800" dirty="0" err="1" smtClean="0"/>
              <a:t>nieuwe</a:t>
            </a:r>
            <a:r>
              <a:rPr lang="en-GB" sz="1800" dirty="0" smtClean="0"/>
              <a:t> </a:t>
            </a:r>
            <a:r>
              <a:rPr lang="en-GB" sz="1800" dirty="0" err="1" smtClean="0"/>
              <a:t>ideeën</a:t>
            </a:r>
            <a:r>
              <a:rPr lang="en-GB" sz="1800" dirty="0" smtClean="0"/>
              <a:t>: </a:t>
            </a:r>
            <a:r>
              <a:rPr lang="en-GB" sz="1800" i="1" dirty="0" err="1" smtClean="0"/>
              <a:t>Wat</a:t>
            </a:r>
            <a:r>
              <a:rPr lang="en-GB" sz="1800" i="1" dirty="0" smtClean="0"/>
              <a:t> </a:t>
            </a:r>
            <a:r>
              <a:rPr lang="en-GB" sz="1800" i="1" dirty="0" err="1" smtClean="0"/>
              <a:t>als</a:t>
            </a:r>
            <a:r>
              <a:rPr lang="en-GB" sz="1800" i="1" dirty="0" smtClean="0"/>
              <a:t> we de ring </a:t>
            </a:r>
            <a:r>
              <a:rPr lang="en-GB" sz="1800" i="1" dirty="0" err="1" smtClean="0"/>
              <a:t>opwarmen</a:t>
            </a:r>
            <a:r>
              <a:rPr lang="en-GB" sz="1800" i="1" dirty="0" smtClean="0"/>
              <a:t>?</a:t>
            </a:r>
          </a:p>
          <a:p>
            <a:pPr>
              <a:buFontTx/>
              <a:buChar char="-"/>
            </a:pPr>
            <a:r>
              <a:rPr lang="en-GB" sz="1800" dirty="0" smtClean="0"/>
              <a:t>In </a:t>
            </a:r>
            <a:r>
              <a:rPr lang="en-GB" sz="1800" dirty="0" err="1" smtClean="0"/>
              <a:t>nauw</a:t>
            </a:r>
            <a:r>
              <a:rPr lang="en-GB" sz="1800" dirty="0" smtClean="0"/>
              <a:t> </a:t>
            </a:r>
            <a:r>
              <a:rPr lang="en-GB" sz="1800" dirty="0" err="1" smtClean="0"/>
              <a:t>overleg</a:t>
            </a:r>
            <a:r>
              <a:rPr lang="en-GB" sz="1800" dirty="0" smtClean="0"/>
              <a:t> met de </a:t>
            </a:r>
            <a:r>
              <a:rPr lang="en-GB" sz="1800" dirty="0" err="1" smtClean="0"/>
              <a:t>leerkracht</a:t>
            </a:r>
            <a:r>
              <a:rPr lang="en-GB" sz="1800" dirty="0" smtClean="0"/>
              <a:t> die </a:t>
            </a:r>
            <a:r>
              <a:rPr lang="en-GB" sz="1800" dirty="0" err="1" smtClean="0"/>
              <a:t>motiveert</a:t>
            </a:r>
            <a:r>
              <a:rPr lang="en-GB" sz="1800" dirty="0" smtClean="0"/>
              <a:t>, </a:t>
            </a:r>
            <a:r>
              <a:rPr lang="en-GB" sz="1800" dirty="0" err="1" smtClean="0"/>
              <a:t>ondersteunt</a:t>
            </a:r>
            <a:r>
              <a:rPr lang="en-GB" sz="1800" dirty="0" smtClean="0"/>
              <a:t>, </a:t>
            </a:r>
            <a:r>
              <a:rPr lang="en-GB" sz="1800" dirty="0" err="1" smtClean="0"/>
              <a:t>bevraagt</a:t>
            </a:r>
            <a:r>
              <a:rPr lang="en-GB" sz="1800" dirty="0" smtClean="0"/>
              <a:t>, </a:t>
            </a:r>
            <a:r>
              <a:rPr lang="en-GB" sz="1800" dirty="0" err="1" smtClean="0"/>
              <a:t>leerlingen</a:t>
            </a:r>
            <a:r>
              <a:rPr lang="en-GB" sz="1800" dirty="0"/>
              <a:t> </a:t>
            </a:r>
            <a:r>
              <a:rPr lang="en-GB" sz="1800" dirty="0" err="1" smtClean="0"/>
              <a:t>aan</a:t>
            </a:r>
            <a:r>
              <a:rPr lang="en-GB" sz="1800" dirty="0" smtClean="0"/>
              <a:t> de </a:t>
            </a:r>
            <a:r>
              <a:rPr lang="en-GB" sz="1800" dirty="0" err="1" smtClean="0"/>
              <a:t>denkvisie</a:t>
            </a:r>
            <a:r>
              <a:rPr lang="en-GB" sz="1800" dirty="0" smtClean="0"/>
              <a:t> van de </a:t>
            </a:r>
            <a:r>
              <a:rPr lang="en-GB" sz="1800" dirty="0" err="1" smtClean="0"/>
              <a:t>wetenschapper</a:t>
            </a:r>
            <a:r>
              <a:rPr lang="en-GB" sz="1800" dirty="0" smtClean="0"/>
              <a:t> </a:t>
            </a:r>
            <a:r>
              <a:rPr lang="en-GB" sz="1800" dirty="0" err="1" smtClean="0"/>
              <a:t>blijft</a:t>
            </a:r>
            <a:r>
              <a:rPr lang="en-GB" sz="1800" dirty="0" smtClean="0"/>
              <a:t> </a:t>
            </a:r>
            <a:r>
              <a:rPr lang="en-GB" sz="1800" dirty="0" err="1" smtClean="0"/>
              <a:t>herinneren</a:t>
            </a:r>
            <a:endParaRPr lang="en-GB" sz="1800" i="1" dirty="0"/>
          </a:p>
        </p:txBody>
      </p:sp>
      <p:graphicFrame>
        <p:nvGraphicFramePr>
          <p:cNvPr id="6" name="Tabel 7"/>
          <p:cNvGraphicFramePr>
            <a:graphicFrameLocks noGrp="1"/>
          </p:cNvGraphicFramePr>
          <p:nvPr>
            <p:extLst>
              <p:ext uri="{D42A27DB-BD31-4B8C-83A1-F6EECF244321}">
                <p14:modId xmlns:p14="http://schemas.microsoft.com/office/powerpoint/2010/main" val="944334735"/>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tx1"/>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pic>
        <p:nvPicPr>
          <p:cNvPr id="4098" name="Picture 2" descr="G:\DCIM\100MSDCF\DSC044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2800" y="3702891"/>
            <a:ext cx="3907530" cy="293099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G:\DCIM\100MSDCF\DSC044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139" y="3702892"/>
            <a:ext cx="3907529" cy="293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3350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smtClean="0">
                <a:latin typeface="Corbel" pitchFamily="34" charset="0"/>
              </a:rPr>
              <a:t>Aanpak</a:t>
            </a:r>
            <a:endParaRPr lang="en-US" dirty="0">
              <a:latin typeface="Corbel" pitchFamily="34" charset="0"/>
            </a:endParaRPr>
          </a:p>
        </p:txBody>
      </p:sp>
      <p:graphicFrame>
        <p:nvGraphicFramePr>
          <p:cNvPr id="4" name="Tijdelijke aanduiding voor inhoud 3"/>
          <p:cNvGraphicFramePr>
            <a:graphicFrameLocks noGrp="1"/>
          </p:cNvGraphicFramePr>
          <p:nvPr>
            <p:ph idx="4294967295"/>
            <p:extLst>
              <p:ext uri="{D42A27DB-BD31-4B8C-83A1-F6EECF244321}">
                <p14:modId xmlns:p14="http://schemas.microsoft.com/office/powerpoint/2010/main" val="3767076185"/>
              </p:ext>
            </p:extLst>
          </p:nvPr>
        </p:nvGraphicFramePr>
        <p:xfrm>
          <a:off x="1342768" y="2230394"/>
          <a:ext cx="6172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el 7"/>
          <p:cNvGraphicFramePr>
            <a:graphicFrameLocks noGrp="1"/>
          </p:cNvGraphicFramePr>
          <p:nvPr>
            <p:extLst>
              <p:ext uri="{D42A27DB-BD31-4B8C-83A1-F6EECF244321}">
                <p14:modId xmlns:p14="http://schemas.microsoft.com/office/powerpoint/2010/main" val="377032410"/>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4053308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latin typeface="Corbel" pitchFamily="34" charset="0"/>
              </a:rPr>
              <a:t>Gebruiken</a:t>
            </a:r>
            <a:endParaRPr lang="en-US" dirty="0">
              <a:latin typeface="Corbel" pitchFamily="34"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836" y="805684"/>
            <a:ext cx="21955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latin typeface="Corbel" pitchFamily="34" charset="0"/>
              </a:rPr>
              <a:t>I</a:t>
            </a:r>
            <a:r>
              <a:rPr lang="en-GB" sz="1800" b="1" dirty="0" smtClean="0">
                <a:latin typeface="Corbel" pitchFamily="34" charset="0"/>
              </a:rPr>
              <a:t>n </a:t>
            </a:r>
            <a:r>
              <a:rPr lang="en-GB" sz="1800" b="1" dirty="0" err="1" smtClean="0">
                <a:latin typeface="Corbel" pitchFamily="34" charset="0"/>
              </a:rPr>
              <a:t>een</a:t>
            </a:r>
            <a:r>
              <a:rPr lang="en-GB" sz="1800" b="1" dirty="0" smtClean="0">
                <a:latin typeface="Corbel" pitchFamily="34" charset="0"/>
              </a:rPr>
              <a:t> </a:t>
            </a:r>
            <a:r>
              <a:rPr lang="en-GB" sz="1800" b="1" dirty="0" err="1" smtClean="0">
                <a:latin typeface="Corbel" pitchFamily="34" charset="0"/>
              </a:rPr>
              <a:t>andere</a:t>
            </a:r>
            <a:r>
              <a:rPr lang="en-GB" sz="1800" b="1" dirty="0" smtClean="0">
                <a:latin typeface="Corbel" pitchFamily="34" charset="0"/>
              </a:rPr>
              <a:t> context</a:t>
            </a:r>
          </a:p>
          <a:p>
            <a:pPr marL="0" indent="0">
              <a:buNone/>
            </a:pPr>
            <a:r>
              <a:rPr lang="en-GB" sz="1800" i="1" dirty="0" err="1" smtClean="0">
                <a:latin typeface="Corbel" pitchFamily="34" charset="0"/>
              </a:rPr>
              <a:t>Uitzetting</a:t>
            </a:r>
            <a:r>
              <a:rPr lang="en-GB" sz="1800" i="1" dirty="0" smtClean="0">
                <a:latin typeface="Corbel" pitchFamily="34" charset="0"/>
              </a:rPr>
              <a:t> in </a:t>
            </a:r>
            <a:r>
              <a:rPr lang="en-GB" sz="1800" i="1" dirty="0" err="1" smtClean="0">
                <a:latin typeface="Corbel" pitchFamily="34" charset="0"/>
              </a:rPr>
              <a:t>een</a:t>
            </a:r>
            <a:r>
              <a:rPr lang="en-GB" sz="1800" i="1" dirty="0" smtClean="0">
                <a:latin typeface="Corbel" pitchFamily="34" charset="0"/>
              </a:rPr>
              <a:t> thermometer </a:t>
            </a:r>
          </a:p>
          <a:p>
            <a:pPr marL="0" indent="0">
              <a:buFont typeface="Arial" panose="020B0604020202020204" pitchFamily="34" charset="0"/>
              <a:buNone/>
            </a:pPr>
            <a:r>
              <a:rPr lang="en-GB" sz="1800" b="1" dirty="0" err="1" smtClean="0">
                <a:latin typeface="Corbel" pitchFamily="34" charset="0"/>
              </a:rPr>
              <a:t>Een</a:t>
            </a:r>
            <a:r>
              <a:rPr lang="en-GB" sz="1800" b="1" dirty="0" smtClean="0">
                <a:latin typeface="Corbel" pitchFamily="34" charset="0"/>
              </a:rPr>
              <a:t> </a:t>
            </a:r>
            <a:r>
              <a:rPr lang="en-GB" sz="1800" b="1" dirty="0" err="1" smtClean="0">
                <a:latin typeface="Corbel" pitchFamily="34" charset="0"/>
              </a:rPr>
              <a:t>ander</a:t>
            </a:r>
            <a:r>
              <a:rPr lang="en-GB" sz="1800" b="1" dirty="0" smtClean="0">
                <a:latin typeface="Corbel" pitchFamily="34" charset="0"/>
              </a:rPr>
              <a:t> experiment</a:t>
            </a:r>
          </a:p>
          <a:p>
            <a:pPr marL="0" indent="0">
              <a:buFont typeface="Arial" panose="020B0604020202020204" pitchFamily="34" charset="0"/>
              <a:buNone/>
            </a:pPr>
            <a:r>
              <a:rPr lang="en-GB" sz="1800" i="1" dirty="0" smtClean="0">
                <a:latin typeface="Corbel" pitchFamily="34" charset="0"/>
              </a:rPr>
              <a:t>Het </a:t>
            </a:r>
            <a:r>
              <a:rPr lang="en-GB" sz="1800" i="1" dirty="0" err="1" smtClean="0">
                <a:latin typeface="Corbel" pitchFamily="34" charset="0"/>
              </a:rPr>
              <a:t>springend</a:t>
            </a:r>
            <a:r>
              <a:rPr lang="en-GB" sz="1800" i="1" dirty="0" smtClean="0">
                <a:latin typeface="Corbel" pitchFamily="34" charset="0"/>
              </a:rPr>
              <a:t> </a:t>
            </a:r>
            <a:r>
              <a:rPr lang="en-GB" sz="1800" i="1" dirty="0" err="1" smtClean="0">
                <a:latin typeface="Corbel" pitchFamily="34" charset="0"/>
              </a:rPr>
              <a:t>bimetaal</a:t>
            </a:r>
            <a:endParaRPr lang="en-GB" sz="1800" i="1" dirty="0" smtClean="0">
              <a:latin typeface="Corbel" pitchFamily="34" charset="0"/>
            </a:endParaRPr>
          </a:p>
          <a:p>
            <a:pPr marL="0" indent="0">
              <a:buFont typeface="Arial" panose="020B0604020202020204" pitchFamily="34" charset="0"/>
              <a:buNone/>
            </a:pPr>
            <a:r>
              <a:rPr lang="en-GB" sz="1800" b="1" dirty="0" err="1" smtClean="0">
                <a:latin typeface="Corbel" pitchFamily="34" charset="0"/>
              </a:rPr>
              <a:t>Waar</a:t>
            </a:r>
            <a:r>
              <a:rPr lang="en-GB" sz="1800" b="1" dirty="0" smtClean="0">
                <a:latin typeface="Corbel" pitchFamily="34" charset="0"/>
              </a:rPr>
              <a:t> of </a:t>
            </a:r>
            <a:r>
              <a:rPr lang="en-GB" sz="1800" b="1" dirty="0" err="1" smtClean="0">
                <a:latin typeface="Corbel" pitchFamily="34" charset="0"/>
              </a:rPr>
              <a:t>vals</a:t>
            </a:r>
            <a:r>
              <a:rPr lang="en-GB" sz="1800" b="1" dirty="0" smtClean="0">
                <a:latin typeface="Corbel" pitchFamily="34" charset="0"/>
              </a:rPr>
              <a:t>?</a:t>
            </a:r>
          </a:p>
          <a:p>
            <a:pPr marL="0" indent="0">
              <a:buFont typeface="Arial" panose="020B0604020202020204" pitchFamily="34" charset="0"/>
              <a:buNone/>
            </a:pPr>
            <a:r>
              <a:rPr lang="en-GB" sz="1800" i="1" dirty="0" err="1" smtClean="0">
                <a:latin typeface="Corbel" pitchFamily="34" charset="0"/>
              </a:rPr>
              <a:t>Mijn</a:t>
            </a:r>
            <a:r>
              <a:rPr lang="en-GB" sz="1800" i="1" dirty="0" smtClean="0">
                <a:latin typeface="Corbel" pitchFamily="34" charset="0"/>
              </a:rPr>
              <a:t> thee is </a:t>
            </a:r>
            <a:r>
              <a:rPr lang="en-GB" sz="1800" i="1" dirty="0" err="1" smtClean="0">
                <a:latin typeface="Corbel" pitchFamily="34" charset="0"/>
              </a:rPr>
              <a:t>koud</a:t>
            </a:r>
            <a:r>
              <a:rPr lang="en-GB" sz="1800" i="1" dirty="0" smtClean="0">
                <a:latin typeface="Corbel" pitchFamily="34" charset="0"/>
              </a:rPr>
              <a:t>, </a:t>
            </a:r>
            <a:r>
              <a:rPr lang="en-GB" sz="1800" i="1" dirty="0" err="1" smtClean="0">
                <a:latin typeface="Corbel" pitchFamily="34" charset="0"/>
              </a:rPr>
              <a:t>zijn</a:t>
            </a:r>
            <a:r>
              <a:rPr lang="en-GB" sz="1800" i="1" dirty="0" smtClean="0">
                <a:latin typeface="Corbel" pitchFamily="34" charset="0"/>
              </a:rPr>
              <a:t> </a:t>
            </a:r>
            <a:r>
              <a:rPr lang="en-GB" sz="1800" i="1" dirty="0" err="1" smtClean="0">
                <a:latin typeface="Corbel" pitchFamily="34" charset="0"/>
              </a:rPr>
              <a:t>energie</a:t>
            </a:r>
            <a:r>
              <a:rPr lang="en-GB" sz="1800" i="1" dirty="0" smtClean="0">
                <a:latin typeface="Corbel" pitchFamily="34" charset="0"/>
              </a:rPr>
              <a:t> is </a:t>
            </a:r>
            <a:r>
              <a:rPr lang="en-GB" sz="1800" i="1" dirty="0" err="1" smtClean="0">
                <a:latin typeface="Corbel" pitchFamily="34" charset="0"/>
              </a:rPr>
              <a:t>weg</a:t>
            </a:r>
            <a:r>
              <a:rPr lang="en-GB" sz="1800" i="1" dirty="0" smtClean="0">
                <a:latin typeface="Corbel" pitchFamily="34" charset="0"/>
              </a:rPr>
              <a:t>..</a:t>
            </a:r>
          </a:p>
          <a:p>
            <a:pPr marL="0" indent="0">
              <a:buFont typeface="Arial" panose="020B0604020202020204" pitchFamily="34" charset="0"/>
              <a:buNone/>
            </a:pPr>
            <a:r>
              <a:rPr lang="en-GB" sz="1800" b="1" dirty="0" err="1" smtClean="0">
                <a:latin typeface="Corbel" pitchFamily="34" charset="0"/>
              </a:rPr>
              <a:t>Wat</a:t>
            </a:r>
            <a:r>
              <a:rPr lang="en-GB" sz="1800" b="1" dirty="0" smtClean="0">
                <a:latin typeface="Corbel" pitchFamily="34" charset="0"/>
              </a:rPr>
              <a:t> </a:t>
            </a:r>
            <a:r>
              <a:rPr lang="en-GB" sz="1800" b="1" dirty="0" err="1" smtClean="0">
                <a:latin typeface="Corbel" pitchFamily="34" charset="0"/>
              </a:rPr>
              <a:t>als</a:t>
            </a:r>
            <a:r>
              <a:rPr lang="en-GB" sz="1800" b="1" dirty="0" smtClean="0">
                <a:latin typeface="Corbel" pitchFamily="34" charset="0"/>
              </a:rPr>
              <a:t>?</a:t>
            </a:r>
            <a:endParaRPr lang="en-GB" sz="1800" dirty="0" smtClean="0">
              <a:latin typeface="Corbel" pitchFamily="34" charset="0"/>
            </a:endParaRPr>
          </a:p>
          <a:p>
            <a:pPr marL="0" indent="0">
              <a:buFont typeface="Arial" panose="020B0604020202020204" pitchFamily="34" charset="0"/>
              <a:buNone/>
            </a:pPr>
            <a:r>
              <a:rPr lang="en-GB" sz="1800" i="1" dirty="0" err="1" smtClean="0">
                <a:latin typeface="Corbel" pitchFamily="34" charset="0"/>
              </a:rPr>
              <a:t>Wat</a:t>
            </a:r>
            <a:r>
              <a:rPr lang="en-GB" sz="1800" i="1" dirty="0" smtClean="0">
                <a:latin typeface="Corbel" pitchFamily="34" charset="0"/>
              </a:rPr>
              <a:t> </a:t>
            </a:r>
            <a:r>
              <a:rPr lang="en-GB" sz="1800" i="1" dirty="0" err="1" smtClean="0">
                <a:latin typeface="Corbel" pitchFamily="34" charset="0"/>
              </a:rPr>
              <a:t>als</a:t>
            </a:r>
            <a:r>
              <a:rPr lang="en-GB" sz="1800" i="1" dirty="0" smtClean="0">
                <a:latin typeface="Corbel" pitchFamily="34" charset="0"/>
              </a:rPr>
              <a:t> </a:t>
            </a:r>
            <a:r>
              <a:rPr lang="en-GB" sz="1800" i="1" dirty="0" err="1" smtClean="0">
                <a:latin typeface="Corbel" pitchFamily="34" charset="0"/>
              </a:rPr>
              <a:t>dode</a:t>
            </a:r>
            <a:r>
              <a:rPr lang="en-GB" sz="1800" i="1" dirty="0" smtClean="0">
                <a:latin typeface="Corbel" pitchFamily="34" charset="0"/>
              </a:rPr>
              <a:t> </a:t>
            </a:r>
            <a:r>
              <a:rPr lang="en-GB" sz="1800" i="1" dirty="0" err="1" smtClean="0">
                <a:latin typeface="Corbel" pitchFamily="34" charset="0"/>
              </a:rPr>
              <a:t>dingen</a:t>
            </a:r>
            <a:r>
              <a:rPr lang="en-GB" sz="1800" i="1" dirty="0" smtClean="0">
                <a:latin typeface="Corbel" pitchFamily="34" charset="0"/>
              </a:rPr>
              <a:t> </a:t>
            </a:r>
            <a:r>
              <a:rPr lang="en-GB" sz="1800" i="1" dirty="0" err="1" smtClean="0">
                <a:latin typeface="Corbel" pitchFamily="34" charset="0"/>
              </a:rPr>
              <a:t>geen</a:t>
            </a:r>
            <a:r>
              <a:rPr lang="en-GB" sz="1800" i="1" dirty="0" smtClean="0">
                <a:latin typeface="Corbel" pitchFamily="34" charset="0"/>
              </a:rPr>
              <a:t> </a:t>
            </a:r>
            <a:r>
              <a:rPr lang="en-GB" sz="1800" i="1" dirty="0" err="1" smtClean="0">
                <a:latin typeface="Corbel" pitchFamily="34" charset="0"/>
              </a:rPr>
              <a:t>energie</a:t>
            </a:r>
            <a:r>
              <a:rPr lang="en-GB" sz="1800" i="1" dirty="0" smtClean="0">
                <a:latin typeface="Corbel" pitchFamily="34" charset="0"/>
              </a:rPr>
              <a:t> </a:t>
            </a:r>
            <a:r>
              <a:rPr lang="en-GB" sz="1800" i="1" dirty="0" err="1" smtClean="0">
                <a:latin typeface="Corbel" pitchFamily="34" charset="0"/>
              </a:rPr>
              <a:t>zouden</a:t>
            </a:r>
            <a:r>
              <a:rPr lang="en-GB" sz="1800" i="1" dirty="0" smtClean="0">
                <a:latin typeface="Corbel" pitchFamily="34" charset="0"/>
              </a:rPr>
              <a:t> </a:t>
            </a:r>
            <a:r>
              <a:rPr lang="en-GB" sz="1800" i="1" dirty="0" err="1" smtClean="0">
                <a:latin typeface="Corbel" pitchFamily="34" charset="0"/>
              </a:rPr>
              <a:t>hebben</a:t>
            </a:r>
            <a:r>
              <a:rPr lang="en-GB" sz="1800" i="1" dirty="0" smtClean="0">
                <a:latin typeface="Corbel" pitchFamily="34" charset="0"/>
              </a:rPr>
              <a:t>?</a:t>
            </a:r>
          </a:p>
          <a:p>
            <a:pPr marL="0" indent="0">
              <a:buFont typeface="Arial" panose="020B0604020202020204" pitchFamily="34" charset="0"/>
              <a:buNone/>
            </a:pPr>
            <a:r>
              <a:rPr lang="en-GB" sz="1800" b="1" dirty="0" err="1" smtClean="0">
                <a:latin typeface="Corbel" pitchFamily="34" charset="0"/>
              </a:rPr>
              <a:t>Een</a:t>
            </a:r>
            <a:r>
              <a:rPr lang="en-GB" sz="1800" b="1" dirty="0" smtClean="0">
                <a:latin typeface="Corbel" pitchFamily="34" charset="0"/>
              </a:rPr>
              <a:t> </a:t>
            </a:r>
            <a:r>
              <a:rPr lang="en-GB" sz="1800" b="1" dirty="0" err="1" smtClean="0">
                <a:latin typeface="Corbel" pitchFamily="34" charset="0"/>
              </a:rPr>
              <a:t>activiteit</a:t>
            </a:r>
            <a:endParaRPr lang="en-GB" sz="1800" b="1" dirty="0" smtClean="0">
              <a:latin typeface="Corbel" pitchFamily="34" charset="0"/>
            </a:endParaRPr>
          </a:p>
          <a:p>
            <a:pPr marL="0" indent="0">
              <a:buFont typeface="Arial" panose="020B0604020202020204" pitchFamily="34" charset="0"/>
              <a:buNone/>
            </a:pPr>
            <a:r>
              <a:rPr lang="en-GB" sz="1800" i="1" dirty="0" err="1" smtClean="0">
                <a:latin typeface="Corbel" pitchFamily="34" charset="0"/>
              </a:rPr>
              <a:t>Speel</a:t>
            </a:r>
            <a:r>
              <a:rPr lang="en-GB" sz="1800" i="1" dirty="0" smtClean="0">
                <a:latin typeface="Corbel" pitchFamily="34" charset="0"/>
              </a:rPr>
              <a:t> het </a:t>
            </a:r>
            <a:r>
              <a:rPr lang="en-GB" sz="1800" i="1" dirty="0" err="1" smtClean="0">
                <a:latin typeface="Corbel" pitchFamily="34" charset="0"/>
              </a:rPr>
              <a:t>deeltjesmodel</a:t>
            </a:r>
            <a:r>
              <a:rPr lang="en-GB" sz="1800" i="1" dirty="0" smtClean="0">
                <a:latin typeface="Corbel" pitchFamily="34" charset="0"/>
              </a:rPr>
              <a:t>. </a:t>
            </a:r>
          </a:p>
          <a:p>
            <a:pPr marL="0" indent="0">
              <a:buNone/>
            </a:pPr>
            <a:r>
              <a:rPr lang="en-GB" sz="1800" b="1" i="1" dirty="0">
                <a:latin typeface="Corbel" pitchFamily="34" charset="0"/>
              </a:rPr>
              <a:t>Thinkers keys</a:t>
            </a:r>
          </a:p>
          <a:p>
            <a:pPr marL="0" indent="0">
              <a:buFont typeface="Arial" panose="020B0604020202020204" pitchFamily="34" charset="0"/>
              <a:buNone/>
            </a:pPr>
            <a:r>
              <a:rPr lang="en-GB" sz="1800" b="1" dirty="0" smtClean="0"/>
              <a:t>…</a:t>
            </a:r>
            <a:endParaRPr lang="en-GB" sz="1800" b="1" dirty="0"/>
          </a:p>
        </p:txBody>
      </p:sp>
      <p:graphicFrame>
        <p:nvGraphicFramePr>
          <p:cNvPr id="6" name="Tabel 7"/>
          <p:cNvGraphicFramePr>
            <a:graphicFrameLocks noGrp="1"/>
          </p:cNvGraphicFramePr>
          <p:nvPr>
            <p:extLst>
              <p:ext uri="{D42A27DB-BD31-4B8C-83A1-F6EECF244321}">
                <p14:modId xmlns:p14="http://schemas.microsoft.com/office/powerpoint/2010/main" val="1329052579"/>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rgbClr val="FF0000"/>
                          </a:solidFill>
                          <a:latin typeface="+mn-lt"/>
                          <a:ea typeface="+mn-ea"/>
                          <a:cs typeface="+mn-cs"/>
                        </a:rPr>
                        <a:t>VBN</a:t>
                      </a:r>
                      <a:r>
                        <a:rPr lang="nl-BE" sz="1800" kern="1200" baseline="0" dirty="0" smtClean="0">
                          <a:solidFill>
                            <a:schemeClr val="bg1">
                              <a:lumMod val="75000"/>
                            </a:schemeClr>
                          </a:solidFill>
                          <a:latin typeface="+mn-lt"/>
                          <a:ea typeface="+mn-ea"/>
                          <a:cs typeface="+mn-cs"/>
                        </a:rPr>
                        <a:t>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70966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BE"/>
          </a:p>
        </p:txBody>
      </p:sp>
      <p:pic>
        <p:nvPicPr>
          <p:cNvPr id="3" name="IF_HF_vast_vloeibaar_ga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4037" y="1444697"/>
            <a:ext cx="8319386" cy="4679655"/>
          </a:xfrm>
          <a:prstGeom prst="rect">
            <a:avLst/>
          </a:prstGeom>
        </p:spPr>
      </p:pic>
    </p:spTree>
    <p:extLst>
      <p:ext uri="{BB962C8B-B14F-4D97-AF65-F5344CB8AC3E}">
        <p14:creationId xmlns:p14="http://schemas.microsoft.com/office/powerpoint/2010/main" val="2451837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Gebruiken</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836" y="805684"/>
            <a:ext cx="2195513"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2"/>
          <p:cNvSpPr txBox="1">
            <a:spLocks/>
          </p:cNvSpPr>
          <p:nvPr/>
        </p:nvSpPr>
        <p:spPr>
          <a:xfrm>
            <a:off x="839244" y="16906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1800" dirty="0"/>
          </a:p>
        </p:txBody>
      </p:sp>
      <p:graphicFrame>
        <p:nvGraphicFramePr>
          <p:cNvPr id="7" name="Tabel 7"/>
          <p:cNvGraphicFramePr>
            <a:graphicFrameLocks noGrp="1"/>
          </p:cNvGraphicFramePr>
          <p:nvPr>
            <p:extLst>
              <p:ext uri="{D42A27DB-BD31-4B8C-83A1-F6EECF244321}">
                <p14:modId xmlns:p14="http://schemas.microsoft.com/office/powerpoint/2010/main" val="1313662567"/>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chemeClr val="tx1"/>
                          </a:solidFill>
                        </a:rPr>
                        <a:t>Aanpak</a:t>
                      </a:r>
                      <a:endParaRPr lang="en-US" dirty="0">
                        <a:solidFill>
                          <a:schemeClr val="tx1"/>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rgbClr val="FF0000"/>
                          </a:solidFill>
                        </a:rPr>
                        <a:t>Opmerkingen</a:t>
                      </a:r>
                      <a:endParaRPr lang="en-US" dirty="0">
                        <a:solidFill>
                          <a:srgbClr val="FF0000"/>
                        </a:solidFill>
                      </a:endParaRPr>
                    </a:p>
                  </a:txBody>
                  <a:tcPr/>
                </a:tc>
                <a:extLst>
                  <a:ext uri="{0D108BD9-81ED-4DB2-BD59-A6C34878D82A}">
                    <a16:rowId xmlns="" xmlns:a16="http://schemas.microsoft.com/office/drawing/2014/main" val="10000"/>
                  </a:ext>
                </a:extLst>
              </a:tr>
            </a:tbl>
          </a:graphicData>
        </a:graphic>
      </p:graphicFrame>
      <p:sp>
        <p:nvSpPr>
          <p:cNvPr id="6" name="Tijdelijke aanduiding voor inhoud 2"/>
          <p:cNvSpPr txBox="1">
            <a:spLocks/>
          </p:cNvSpPr>
          <p:nvPr/>
        </p:nvSpPr>
        <p:spPr>
          <a:xfrm>
            <a:off x="991644" y="1843089"/>
            <a:ext cx="7562850" cy="45458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smtClean="0"/>
              <a:t>De </a:t>
            </a:r>
            <a:r>
              <a:rPr lang="en-GB" sz="1800" dirty="0" err="1" smtClean="0"/>
              <a:t>leerlingen</a:t>
            </a:r>
            <a:r>
              <a:rPr lang="en-GB" sz="1800" dirty="0" smtClean="0"/>
              <a:t> </a:t>
            </a:r>
            <a:r>
              <a:rPr lang="en-GB" sz="1800" dirty="0" err="1" smtClean="0"/>
              <a:t>werken</a:t>
            </a:r>
            <a:r>
              <a:rPr lang="en-GB" sz="1800" dirty="0" smtClean="0"/>
              <a:t> in </a:t>
            </a:r>
            <a:r>
              <a:rPr lang="en-GB" sz="1800" dirty="0" err="1" smtClean="0"/>
              <a:t>kleine</a:t>
            </a:r>
            <a:r>
              <a:rPr lang="en-GB" sz="1800" dirty="0" smtClean="0"/>
              <a:t> </a:t>
            </a:r>
            <a:r>
              <a:rPr lang="en-GB" sz="1800" dirty="0" err="1" smtClean="0"/>
              <a:t>groepen</a:t>
            </a:r>
            <a:r>
              <a:rPr lang="en-GB" sz="1800" dirty="0" smtClean="0"/>
              <a:t> </a:t>
            </a:r>
            <a:r>
              <a:rPr lang="en-GB" sz="1800" dirty="0" smtClean="0">
                <a:latin typeface="Calibri"/>
              </a:rPr>
              <a:t>→ </a:t>
            </a:r>
            <a:r>
              <a:rPr lang="en-GB" sz="1800" dirty="0" err="1" smtClean="0">
                <a:latin typeface="Calibri"/>
              </a:rPr>
              <a:t>dialoog</a:t>
            </a:r>
            <a:endParaRPr lang="en-GB" sz="1800" dirty="0" smtClean="0"/>
          </a:p>
          <a:p>
            <a:pPr marL="0" indent="0">
              <a:buNone/>
            </a:pPr>
            <a:r>
              <a:rPr lang="en-GB" sz="1800" dirty="0" smtClean="0"/>
              <a:t>De </a:t>
            </a:r>
            <a:r>
              <a:rPr lang="en-GB" sz="1800" dirty="0" err="1" smtClean="0"/>
              <a:t>discussie</a:t>
            </a:r>
            <a:r>
              <a:rPr lang="en-GB" sz="1800" dirty="0" smtClean="0"/>
              <a:t> is </a:t>
            </a:r>
            <a:r>
              <a:rPr lang="en-GB" sz="1800" dirty="0" err="1" smtClean="0"/>
              <a:t>heftig</a:t>
            </a:r>
            <a:endParaRPr lang="en-GB" sz="1800" dirty="0" smtClean="0"/>
          </a:p>
          <a:p>
            <a:pPr marL="0" indent="0">
              <a:buNone/>
            </a:pPr>
            <a:r>
              <a:rPr lang="en-GB" sz="1800" dirty="0" err="1" smtClean="0"/>
              <a:t>Leerlingen</a:t>
            </a:r>
            <a:r>
              <a:rPr lang="en-GB" sz="1800" dirty="0" smtClean="0"/>
              <a:t> </a:t>
            </a:r>
            <a:r>
              <a:rPr lang="en-GB" sz="1800" dirty="0" err="1" smtClean="0"/>
              <a:t>leggen</a:t>
            </a:r>
            <a:r>
              <a:rPr lang="en-GB" sz="1800" dirty="0" smtClean="0"/>
              <a:t> </a:t>
            </a:r>
            <a:r>
              <a:rPr lang="en-GB" sz="1800" dirty="0" err="1" smtClean="0"/>
              <a:t>verbazende</a:t>
            </a:r>
            <a:r>
              <a:rPr lang="en-GB" sz="1800" dirty="0" smtClean="0"/>
              <a:t> </a:t>
            </a:r>
            <a:r>
              <a:rPr lang="en-GB" sz="1800" dirty="0" err="1" smtClean="0"/>
              <a:t>linken</a:t>
            </a:r>
            <a:r>
              <a:rPr lang="en-GB" sz="1800" dirty="0" smtClean="0"/>
              <a:t>. </a:t>
            </a:r>
          </a:p>
          <a:p>
            <a:pPr marL="0" indent="0">
              <a:buNone/>
            </a:pPr>
            <a:r>
              <a:rPr lang="en-GB" sz="1800" dirty="0" smtClean="0"/>
              <a:t>De </a:t>
            </a:r>
            <a:r>
              <a:rPr lang="en-GB" sz="1800" dirty="0" err="1" smtClean="0"/>
              <a:t>eerste</a:t>
            </a:r>
            <a:r>
              <a:rPr lang="en-GB" sz="1800" dirty="0" smtClean="0"/>
              <a:t> </a:t>
            </a:r>
            <a:r>
              <a:rPr lang="en-GB" sz="1800" dirty="0" err="1" smtClean="0"/>
              <a:t>opdarcht</a:t>
            </a:r>
            <a:r>
              <a:rPr lang="en-GB" sz="1800" dirty="0" smtClean="0"/>
              <a:t> </a:t>
            </a:r>
            <a:r>
              <a:rPr lang="en-GB" sz="1800" dirty="0" err="1" smtClean="0"/>
              <a:t>vraagt</a:t>
            </a:r>
            <a:r>
              <a:rPr lang="en-GB" sz="1800" dirty="0" smtClean="0"/>
              <a:t> even </a:t>
            </a:r>
            <a:r>
              <a:rPr lang="en-GB" sz="1800" dirty="0" err="1" smtClean="0"/>
              <a:t>tijd</a:t>
            </a:r>
            <a:r>
              <a:rPr lang="en-GB" sz="1800" dirty="0" smtClean="0"/>
              <a:t>.  </a:t>
            </a:r>
            <a:r>
              <a:rPr lang="en-GB" sz="1800" dirty="0" err="1"/>
              <a:t>L</a:t>
            </a:r>
            <a:r>
              <a:rPr lang="en-GB" sz="1800" dirty="0" err="1" smtClean="0"/>
              <a:t>eerlingen</a:t>
            </a:r>
            <a:r>
              <a:rPr lang="en-GB" sz="1800" dirty="0" smtClean="0"/>
              <a:t> </a:t>
            </a:r>
            <a:r>
              <a:rPr lang="en-GB" sz="1800" dirty="0" err="1" smtClean="0"/>
              <a:t>moeten</a:t>
            </a:r>
            <a:r>
              <a:rPr lang="en-GB" sz="1800" dirty="0" smtClean="0"/>
              <a:t> </a:t>
            </a:r>
            <a:r>
              <a:rPr lang="en-GB" sz="1800" dirty="0" err="1" smtClean="0"/>
              <a:t>anders</a:t>
            </a:r>
            <a:r>
              <a:rPr lang="en-GB" sz="1800" dirty="0" smtClean="0"/>
              <a:t> </a:t>
            </a:r>
            <a:r>
              <a:rPr lang="en-GB" sz="1800" dirty="0" err="1" smtClean="0"/>
              <a:t>gaan</a:t>
            </a:r>
            <a:r>
              <a:rPr lang="en-GB" sz="1800" dirty="0" smtClean="0"/>
              <a:t> </a:t>
            </a:r>
            <a:r>
              <a:rPr lang="en-GB" sz="1800" dirty="0" err="1" smtClean="0"/>
              <a:t>denken</a:t>
            </a:r>
            <a:r>
              <a:rPr lang="en-GB" sz="1800" dirty="0" smtClean="0"/>
              <a:t>. </a:t>
            </a:r>
          </a:p>
          <a:p>
            <a:pPr marL="0" indent="0">
              <a:buNone/>
            </a:pPr>
            <a:r>
              <a:rPr lang="en-GB" sz="1800" dirty="0" smtClean="0"/>
              <a:t>Het tempo </a:t>
            </a:r>
            <a:r>
              <a:rPr lang="en-GB" sz="1800" dirty="0" err="1" smtClean="0"/>
              <a:t>stijgt</a:t>
            </a:r>
            <a:r>
              <a:rPr lang="en-GB" sz="1800" dirty="0" smtClean="0"/>
              <a:t> per </a:t>
            </a:r>
            <a:r>
              <a:rPr lang="en-GB" sz="1800" dirty="0" err="1" smtClean="0"/>
              <a:t>opdracht</a:t>
            </a:r>
            <a:endParaRPr lang="en-GB" sz="1800" dirty="0" smtClean="0"/>
          </a:p>
          <a:p>
            <a:pPr marL="0" indent="0">
              <a:buNone/>
            </a:pPr>
            <a:r>
              <a:rPr lang="en-GB" sz="1800" dirty="0" smtClean="0"/>
              <a:t>Per </a:t>
            </a:r>
            <a:r>
              <a:rPr lang="en-GB" sz="1800" dirty="0" err="1" smtClean="0"/>
              <a:t>opdracht</a:t>
            </a:r>
            <a:r>
              <a:rPr lang="en-GB" sz="1800" dirty="0" smtClean="0"/>
              <a:t> 10’-15’</a:t>
            </a:r>
          </a:p>
          <a:p>
            <a:pPr marL="0" indent="0">
              <a:buNone/>
            </a:pPr>
            <a:r>
              <a:rPr lang="en-GB" sz="1800" dirty="0" err="1" smtClean="0"/>
              <a:t>Weinig</a:t>
            </a:r>
            <a:r>
              <a:rPr lang="en-GB" sz="1800" dirty="0" smtClean="0"/>
              <a:t> </a:t>
            </a:r>
            <a:r>
              <a:rPr lang="en-GB" sz="1800" dirty="0" err="1" smtClean="0"/>
              <a:t>hulp</a:t>
            </a:r>
            <a:r>
              <a:rPr lang="en-GB" sz="1800" dirty="0" smtClean="0"/>
              <a:t> </a:t>
            </a:r>
            <a:r>
              <a:rPr lang="en-GB" sz="1800" dirty="0" err="1" smtClean="0"/>
              <a:t>nodig</a:t>
            </a:r>
            <a:endParaRPr lang="en-GB" sz="1800" dirty="0" smtClean="0"/>
          </a:p>
          <a:p>
            <a:pPr marL="0" indent="0">
              <a:buNone/>
            </a:pPr>
            <a:r>
              <a:rPr lang="en-GB" sz="1800" dirty="0" smtClean="0"/>
              <a:t>Het is heel </a:t>
            </a:r>
            <a:r>
              <a:rPr lang="en-GB" sz="1800" dirty="0" err="1" smtClean="0"/>
              <a:t>duidelijk</a:t>
            </a:r>
            <a:r>
              <a:rPr lang="en-GB" sz="1800" dirty="0" smtClean="0"/>
              <a:t> wat </a:t>
            </a:r>
            <a:r>
              <a:rPr lang="en-GB" sz="1800" dirty="0" err="1" smtClean="0"/>
              <a:t>ze</a:t>
            </a:r>
            <a:r>
              <a:rPr lang="en-GB" sz="1800" dirty="0" smtClean="0"/>
              <a:t> </a:t>
            </a:r>
            <a:r>
              <a:rPr lang="en-GB" sz="1800" dirty="0" err="1" smtClean="0"/>
              <a:t>niet</a:t>
            </a:r>
            <a:r>
              <a:rPr lang="en-GB" sz="1800" dirty="0" smtClean="0"/>
              <a:t> </a:t>
            </a:r>
            <a:r>
              <a:rPr lang="en-GB" sz="1800" dirty="0" err="1" smtClean="0"/>
              <a:t>begrijpen</a:t>
            </a:r>
            <a:r>
              <a:rPr lang="en-GB" sz="1800" dirty="0" smtClean="0"/>
              <a:t>, </a:t>
            </a:r>
            <a:r>
              <a:rPr lang="en-GB" sz="1800" dirty="0" err="1" smtClean="0"/>
              <a:t>dan</a:t>
            </a:r>
            <a:r>
              <a:rPr lang="en-GB" sz="1800" dirty="0" smtClean="0"/>
              <a:t> </a:t>
            </a:r>
            <a:r>
              <a:rPr lang="en-GB" sz="1800" dirty="0" err="1" smtClean="0"/>
              <a:t>bijsturen</a:t>
            </a:r>
            <a:r>
              <a:rPr lang="en-GB" sz="1800" dirty="0" smtClean="0"/>
              <a:t>. </a:t>
            </a:r>
          </a:p>
        </p:txBody>
      </p:sp>
    </p:spTree>
    <p:extLst>
      <p:ext uri="{BB962C8B-B14F-4D97-AF65-F5344CB8AC3E}">
        <p14:creationId xmlns:p14="http://schemas.microsoft.com/office/powerpoint/2010/main" val="38729081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Corbel" pitchFamily="34" charset="0"/>
              </a:rPr>
              <a:t>R</a:t>
            </a:r>
            <a:r>
              <a:rPr lang="nl-BE" dirty="0" smtClean="0">
                <a:latin typeface="Corbel" pitchFamily="34" charset="0"/>
              </a:rPr>
              <a:t>C2</a:t>
            </a:r>
            <a:endParaRPr lang="en-US" dirty="0">
              <a:latin typeface="Corbel" pitchFamily="34" charset="0"/>
            </a:endParaRPr>
          </a:p>
        </p:txBody>
      </p:sp>
      <p:sp>
        <p:nvSpPr>
          <p:cNvPr id="3" name="Tijdelijke aanduiding voor inhoud 2"/>
          <p:cNvSpPr>
            <a:spLocks noGrp="1"/>
          </p:cNvSpPr>
          <p:nvPr>
            <p:ph idx="4294967295"/>
          </p:nvPr>
        </p:nvSpPr>
        <p:spPr>
          <a:xfrm>
            <a:off x="914400" y="1608568"/>
            <a:ext cx="8229600" cy="4536859"/>
          </a:xfrm>
        </p:spPr>
        <p:txBody>
          <a:bodyPr>
            <a:normAutofit fontScale="47500" lnSpcReduction="20000"/>
          </a:bodyPr>
          <a:lstStyle/>
          <a:p>
            <a:pPr marL="0" lvl="0" indent="0">
              <a:spcAft>
                <a:spcPts val="1800"/>
              </a:spcAft>
              <a:buNone/>
            </a:pPr>
            <a:r>
              <a:rPr lang="nl-BE" sz="4000" dirty="0">
                <a:solidFill>
                  <a:prstClr val="black"/>
                </a:solidFill>
                <a:latin typeface="Corbel" pitchFamily="34" charset="0"/>
              </a:rPr>
              <a:t>TRIALS</a:t>
            </a:r>
          </a:p>
          <a:p>
            <a:pPr lvl="0">
              <a:spcAft>
                <a:spcPts val="1800"/>
              </a:spcAft>
            </a:pPr>
            <a:r>
              <a:rPr lang="nl-BE" sz="4000" dirty="0" smtClean="0">
                <a:solidFill>
                  <a:prstClr val="black"/>
                </a:solidFill>
                <a:latin typeface="Corbel" pitchFamily="34" charset="0"/>
              </a:rPr>
              <a:t>Prof. leergemeenschap leerkrachten Odisee : </a:t>
            </a:r>
            <a:r>
              <a:rPr lang="nl-BE" sz="4000" dirty="0">
                <a:solidFill>
                  <a:prstClr val="black"/>
                </a:solidFill>
                <a:latin typeface="Corbel" pitchFamily="34" charset="0"/>
              </a:rPr>
              <a:t>H. Familie SN/ OLVP SN/SJKS SN/PIUSX </a:t>
            </a:r>
            <a:r>
              <a:rPr lang="nl-BE" sz="4000" dirty="0" err="1">
                <a:solidFill>
                  <a:prstClr val="black"/>
                </a:solidFill>
                <a:latin typeface="Corbel" pitchFamily="34" charset="0"/>
              </a:rPr>
              <a:t>Zele</a:t>
            </a:r>
            <a:endParaRPr lang="nl-BE" sz="4000" dirty="0">
              <a:solidFill>
                <a:prstClr val="black"/>
              </a:solidFill>
              <a:latin typeface="Corbel" pitchFamily="34" charset="0"/>
            </a:endParaRPr>
          </a:p>
          <a:p>
            <a:pPr lvl="0">
              <a:spcAft>
                <a:spcPts val="1800"/>
              </a:spcAft>
            </a:pPr>
            <a:r>
              <a:rPr lang="nl-BE" sz="4000" dirty="0">
                <a:solidFill>
                  <a:prstClr val="black"/>
                </a:solidFill>
                <a:latin typeface="Corbel" pitchFamily="34" charset="0"/>
              </a:rPr>
              <a:t>NUL Lesotho: workshop </a:t>
            </a:r>
            <a:r>
              <a:rPr lang="nl-BE" sz="4000" dirty="0" smtClean="0">
                <a:solidFill>
                  <a:prstClr val="black"/>
                </a:solidFill>
                <a:latin typeface="Corbel" pitchFamily="34" charset="0"/>
              </a:rPr>
              <a:t>leerkrachten</a:t>
            </a:r>
            <a:endParaRPr lang="nl-BE" sz="4000" dirty="0">
              <a:solidFill>
                <a:prstClr val="black"/>
              </a:solidFill>
              <a:latin typeface="Corbel" pitchFamily="34" charset="0"/>
            </a:endParaRPr>
          </a:p>
          <a:p>
            <a:pPr lvl="0">
              <a:spcAft>
                <a:spcPts val="1800"/>
              </a:spcAft>
            </a:pPr>
            <a:r>
              <a:rPr lang="nl-BE" sz="4000" dirty="0">
                <a:solidFill>
                  <a:prstClr val="black"/>
                </a:solidFill>
                <a:latin typeface="Corbel" pitchFamily="34" charset="0"/>
              </a:rPr>
              <a:t>Ciudad Real Spanje: workshop </a:t>
            </a:r>
            <a:r>
              <a:rPr lang="nl-BE" sz="4000" dirty="0" smtClean="0">
                <a:solidFill>
                  <a:prstClr val="black"/>
                </a:solidFill>
                <a:latin typeface="Corbel" pitchFamily="34" charset="0"/>
              </a:rPr>
              <a:t>leerkrachten</a:t>
            </a:r>
            <a:endParaRPr lang="nl-BE" sz="4000" dirty="0">
              <a:solidFill>
                <a:prstClr val="black"/>
              </a:solidFill>
              <a:latin typeface="Corbel" pitchFamily="34" charset="0"/>
            </a:endParaRPr>
          </a:p>
          <a:p>
            <a:pPr marL="0" lvl="0" indent="0">
              <a:spcAft>
                <a:spcPts val="1800"/>
              </a:spcAft>
              <a:buNone/>
            </a:pPr>
            <a:r>
              <a:rPr lang="nl-BE" sz="4000" dirty="0">
                <a:solidFill>
                  <a:prstClr val="black"/>
                </a:solidFill>
                <a:latin typeface="Corbel" pitchFamily="34" charset="0"/>
              </a:rPr>
              <a:t>DATA COLLECTIE </a:t>
            </a:r>
          </a:p>
          <a:p>
            <a:pPr lvl="0">
              <a:spcAft>
                <a:spcPts val="1800"/>
              </a:spcAft>
            </a:pPr>
            <a:r>
              <a:rPr lang="nl-BE" sz="4000" dirty="0" smtClean="0">
                <a:solidFill>
                  <a:prstClr val="black"/>
                </a:solidFill>
                <a:latin typeface="Corbel" pitchFamily="34" charset="0"/>
              </a:rPr>
              <a:t>Leerlingen 13j-14j / 10j-12j  prof. leergemeenschap leerkrachten Odisee </a:t>
            </a:r>
          </a:p>
          <a:p>
            <a:pPr lvl="0">
              <a:spcAft>
                <a:spcPts val="1800"/>
              </a:spcAft>
            </a:pPr>
            <a:r>
              <a:rPr lang="nl-BE" sz="4000" dirty="0" smtClean="0">
                <a:solidFill>
                  <a:prstClr val="black"/>
                </a:solidFill>
                <a:latin typeface="Corbel" pitchFamily="34" charset="0"/>
              </a:rPr>
              <a:t>Studenten BALO en BASO Odisee Studenten lerarenopleiding  Ciudad </a:t>
            </a:r>
            <a:r>
              <a:rPr lang="nl-BE" sz="4000" dirty="0">
                <a:solidFill>
                  <a:prstClr val="black"/>
                </a:solidFill>
                <a:latin typeface="Corbel" pitchFamily="34" charset="0"/>
              </a:rPr>
              <a:t>Real</a:t>
            </a:r>
          </a:p>
          <a:p>
            <a:pPr lvl="0">
              <a:spcAft>
                <a:spcPts val="1800"/>
              </a:spcAft>
            </a:pPr>
            <a:r>
              <a:rPr lang="nl-BE" sz="4000" dirty="0" smtClean="0">
                <a:solidFill>
                  <a:prstClr val="black"/>
                </a:solidFill>
                <a:latin typeface="Corbel" pitchFamily="34" charset="0"/>
              </a:rPr>
              <a:t>Leerlingen 13j-14j Lesotho</a:t>
            </a:r>
            <a:endParaRPr lang="nl-BE" sz="4000" dirty="0">
              <a:solidFill>
                <a:prstClr val="black"/>
              </a:solidFill>
              <a:latin typeface="Corbel" pitchFamily="34" charset="0"/>
            </a:endParaRPr>
          </a:p>
        </p:txBody>
      </p:sp>
      <p:grpSp>
        <p:nvGrpSpPr>
          <p:cNvPr id="6" name="Groep 5"/>
          <p:cNvGrpSpPr/>
          <p:nvPr/>
        </p:nvGrpSpPr>
        <p:grpSpPr>
          <a:xfrm>
            <a:off x="5199530" y="726233"/>
            <a:ext cx="3850596" cy="725291"/>
            <a:chOff x="4935157" y="3450175"/>
            <a:chExt cx="3427415" cy="627607"/>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3960" y="3459170"/>
              <a:ext cx="618612" cy="61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157" y="3450175"/>
              <a:ext cx="2114213" cy="627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ep 4"/>
          <p:cNvGrpSpPr/>
          <p:nvPr/>
        </p:nvGrpSpPr>
        <p:grpSpPr>
          <a:xfrm>
            <a:off x="2054757" y="696110"/>
            <a:ext cx="3427415" cy="755414"/>
            <a:chOff x="5470517" y="2376830"/>
            <a:chExt cx="3427415" cy="755414"/>
          </a:xfrm>
        </p:grpSpPr>
        <p:pic>
          <p:nvPicPr>
            <p:cNvPr id="3080" name="Picture 8" descr="D:\erasmus mundus stettin\lesotho april mei 2015\fotos\DSC017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0878" y="2406953"/>
              <a:ext cx="967054" cy="725291"/>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517" y="2376830"/>
              <a:ext cx="2378704" cy="73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1" name="Tabel 7"/>
          <p:cNvGraphicFramePr>
            <a:graphicFrameLocks noGrp="1"/>
          </p:cNvGraphicFramePr>
          <p:nvPr>
            <p:extLst>
              <p:ext uri="{D42A27DB-BD31-4B8C-83A1-F6EECF244321}">
                <p14:modId xmlns:p14="http://schemas.microsoft.com/office/powerpoint/2010/main" val="2614099884"/>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Aanpak</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Onderzoek</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Toekomst</a:t>
                      </a:r>
                      <a:endParaRPr lang="en-US" sz="1800" kern="1200" dirty="0">
                        <a:solidFill>
                          <a:srgbClr val="FF5B5B"/>
                        </a:solidFill>
                        <a:latin typeface="+mn-lt"/>
                        <a:ea typeface="+mn-ea"/>
                        <a:cs typeface="+mn-cs"/>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8987583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461" y="5105184"/>
            <a:ext cx="2607471" cy="71692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0582" y="908720"/>
            <a:ext cx="1412751" cy="4913386"/>
          </a:xfrm>
          <a:prstGeom prst="rect">
            <a:avLst/>
          </a:prstGeom>
        </p:spPr>
      </p:pic>
      <p:sp>
        <p:nvSpPr>
          <p:cNvPr id="8" name="Title 7"/>
          <p:cNvSpPr>
            <a:spLocks noGrp="1"/>
          </p:cNvSpPr>
          <p:nvPr>
            <p:ph type="ctrTitle"/>
          </p:nvPr>
        </p:nvSpPr>
        <p:spPr>
          <a:xfrm>
            <a:off x="2903333" y="1895388"/>
            <a:ext cx="5946000" cy="1470025"/>
          </a:xfrm>
        </p:spPr>
        <p:txBody>
          <a:bodyPr>
            <a:normAutofit fontScale="90000"/>
          </a:bodyPr>
          <a:lstStyle/>
          <a:p>
            <a:r>
              <a:rPr lang="en-US" sz="3600" dirty="0" err="1">
                <a:latin typeface="Corbel" pitchFamily="34" charset="0"/>
              </a:rPr>
              <a:t>dankuwel</a:t>
            </a:r>
            <a:r>
              <a:rPr lang="en-US" sz="3600" dirty="0">
                <a:latin typeface="Corbel" pitchFamily="34" charset="0"/>
              </a:rPr>
              <a:t/>
            </a:r>
            <a:br>
              <a:rPr lang="en-US" sz="3600" dirty="0">
                <a:latin typeface="Corbel" pitchFamily="34" charset="0"/>
              </a:rPr>
            </a:br>
            <a:r>
              <a:rPr lang="en-US" sz="3600" dirty="0" err="1">
                <a:latin typeface="Corbel" pitchFamily="34" charset="0"/>
              </a:rPr>
              <a:t>kjéle</a:t>
            </a:r>
            <a:r>
              <a:rPr lang="en-US" sz="3600" dirty="0">
                <a:latin typeface="Corbel" pitchFamily="34" charset="0"/>
              </a:rPr>
              <a:t> </a:t>
            </a:r>
            <a:r>
              <a:rPr lang="en-US" sz="3600" dirty="0" err="1">
                <a:latin typeface="Corbel" pitchFamily="34" charset="0"/>
              </a:rPr>
              <a:t>boha</a:t>
            </a:r>
            <a:r>
              <a:rPr lang="en-US" sz="3600" dirty="0">
                <a:latin typeface="Corbel" pitchFamily="34" charset="0"/>
              </a:rPr>
              <a:t/>
            </a:r>
            <a:br>
              <a:rPr lang="en-US" sz="3600" dirty="0">
                <a:latin typeface="Corbel" pitchFamily="34" charset="0"/>
              </a:rPr>
            </a:br>
            <a:r>
              <a:rPr lang="en-US" sz="3600" dirty="0" err="1">
                <a:latin typeface="Corbel" pitchFamily="34" charset="0"/>
              </a:rPr>
              <a:t>muchos</a:t>
            </a:r>
            <a:r>
              <a:rPr lang="en-US" sz="3600" dirty="0">
                <a:latin typeface="Corbel" pitchFamily="34" charset="0"/>
              </a:rPr>
              <a:t> gracias</a:t>
            </a:r>
            <a:br>
              <a:rPr lang="en-US" sz="3600" dirty="0">
                <a:latin typeface="Corbel" pitchFamily="34" charset="0"/>
              </a:rPr>
            </a:br>
            <a:r>
              <a:rPr lang="en-US" sz="3600" dirty="0">
                <a:latin typeface="Corbel" pitchFamily="34" charset="0"/>
              </a:rPr>
              <a:t>thank you</a:t>
            </a:r>
            <a:endParaRPr lang="nl-BE" sz="3600" dirty="0">
              <a:latin typeface="Corbel" pitchFamily="34" charset="0"/>
            </a:endParaRPr>
          </a:p>
        </p:txBody>
      </p:sp>
      <p:sp>
        <p:nvSpPr>
          <p:cNvPr id="2" name="Tekstvak 1"/>
          <p:cNvSpPr txBox="1"/>
          <p:nvPr/>
        </p:nvSpPr>
        <p:spPr>
          <a:xfrm>
            <a:off x="3336325" y="4181854"/>
            <a:ext cx="3707027" cy="923330"/>
          </a:xfrm>
          <a:prstGeom prst="rect">
            <a:avLst/>
          </a:prstGeom>
          <a:noFill/>
        </p:spPr>
        <p:txBody>
          <a:bodyPr wrap="square" rtlCol="0">
            <a:spAutoFit/>
          </a:bodyPr>
          <a:lstStyle/>
          <a:p>
            <a:r>
              <a:rPr lang="nl-BE" dirty="0" smtClean="0"/>
              <a:t>Contact: </a:t>
            </a:r>
          </a:p>
          <a:p>
            <a:pPr marL="285750" indent="-285750">
              <a:buFont typeface="Arial" pitchFamily="34" charset="0"/>
              <a:buChar char="•"/>
            </a:pPr>
            <a:r>
              <a:rPr lang="nl-BE" dirty="0" smtClean="0">
                <a:hlinkClick r:id="rId4"/>
              </a:rPr>
              <a:t>christel.balck@odisee.be</a:t>
            </a:r>
            <a:endParaRPr lang="nl-BE" dirty="0" smtClean="0"/>
          </a:p>
          <a:p>
            <a:pPr marL="285750" indent="-285750">
              <a:buFont typeface="Arial" pitchFamily="34" charset="0"/>
              <a:buChar char="•"/>
            </a:pPr>
            <a:r>
              <a:rPr lang="nl-BE" dirty="0" smtClean="0">
                <a:hlinkClick r:id="rId5"/>
              </a:rPr>
              <a:t>bram.robberecht@odisee.be</a:t>
            </a:r>
            <a:endParaRPr lang="nl-BE" dirty="0" smtClean="0"/>
          </a:p>
        </p:txBody>
      </p:sp>
    </p:spTree>
    <p:extLst>
      <p:ext uri="{BB962C8B-B14F-4D97-AF65-F5344CB8AC3E}">
        <p14:creationId xmlns:p14="http://schemas.microsoft.com/office/powerpoint/2010/main" val="3238193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823478" y="1611860"/>
            <a:ext cx="7562850" cy="4545828"/>
          </a:xfrm>
        </p:spPr>
        <p:txBody>
          <a:bodyPr>
            <a:noAutofit/>
          </a:bodyPr>
          <a:lstStyle/>
          <a:p>
            <a:pPr marL="0" indent="0">
              <a:buNone/>
            </a:pPr>
            <a:r>
              <a:rPr lang="nl-NL" sz="1800" dirty="0">
                <a:latin typeface="Corbel" pitchFamily="34" charset="0"/>
              </a:rPr>
              <a:t>De introductie van dialoog in de wetenschapsklas ondersteunt het bouwen van concepten (</a:t>
            </a:r>
            <a:r>
              <a:rPr lang="nl-NL" sz="1800" dirty="0" err="1">
                <a:latin typeface="Corbel" pitchFamily="34" charset="0"/>
              </a:rPr>
              <a:t>Dewey</a:t>
            </a:r>
            <a:r>
              <a:rPr lang="nl-NL" sz="1800" dirty="0">
                <a:latin typeface="Corbel" pitchFamily="34" charset="0"/>
              </a:rPr>
              <a:t>, </a:t>
            </a:r>
            <a:r>
              <a:rPr lang="nl-NL" sz="1800" dirty="0" err="1">
                <a:latin typeface="Corbel" pitchFamily="34" charset="0"/>
              </a:rPr>
              <a:t>Vygotsky</a:t>
            </a:r>
            <a:r>
              <a:rPr lang="nl-NL" sz="1800" dirty="0">
                <a:latin typeface="Corbel" pitchFamily="34" charset="0"/>
              </a:rPr>
              <a:t>, </a:t>
            </a:r>
            <a:r>
              <a:rPr lang="nl-NL" sz="1800" dirty="0" err="1">
                <a:latin typeface="Corbel" pitchFamily="34" charset="0"/>
              </a:rPr>
              <a:t>Galperin</a:t>
            </a:r>
            <a:r>
              <a:rPr lang="nl-NL" sz="1800" dirty="0">
                <a:latin typeface="Corbel" pitchFamily="34" charset="0"/>
              </a:rPr>
              <a:t>) De dialoog stimuleert het denken, het begrijpen en het linken van wetenschappelijke concepten aan </a:t>
            </a:r>
            <a:r>
              <a:rPr lang="nl-NL" sz="1800" dirty="0" err="1">
                <a:latin typeface="Corbel" pitchFamily="34" charset="0"/>
              </a:rPr>
              <a:t>preconcepten</a:t>
            </a:r>
            <a:r>
              <a:rPr lang="nl-NL" sz="1800" dirty="0">
                <a:latin typeface="Corbel" pitchFamily="34" charset="0"/>
              </a:rPr>
              <a:t> (Robin Alexander, 2006). </a:t>
            </a:r>
            <a:endParaRPr lang="nl-NL" sz="1800" dirty="0" smtClean="0">
              <a:latin typeface="Corbel" pitchFamily="34" charset="0"/>
            </a:endParaRPr>
          </a:p>
          <a:p>
            <a:pPr marL="0" indent="0">
              <a:buNone/>
            </a:pPr>
            <a:endParaRPr lang="en-GB" sz="1800" dirty="0">
              <a:latin typeface="Corbel" pitchFamily="34" charset="0"/>
            </a:endParaRPr>
          </a:p>
          <a:p>
            <a:pPr marL="0" indent="0">
              <a:buNone/>
            </a:pPr>
            <a:r>
              <a:rPr lang="nl-NL" sz="1800" dirty="0" smtClean="0">
                <a:latin typeface="Corbel" pitchFamily="34" charset="0"/>
              </a:rPr>
              <a:t>Onderwijskundig </a:t>
            </a:r>
            <a:r>
              <a:rPr lang="nl-NL" sz="1800" dirty="0">
                <a:latin typeface="Corbel" pitchFamily="34" charset="0"/>
              </a:rPr>
              <a:t>onderzoek promoot expliciete aandacht voor </a:t>
            </a:r>
            <a:r>
              <a:rPr lang="nl-NL" sz="1800" dirty="0" err="1">
                <a:latin typeface="Corbel" pitchFamily="34" charset="0"/>
              </a:rPr>
              <a:t>preconcepten</a:t>
            </a:r>
            <a:r>
              <a:rPr lang="nl-NL" sz="1800" dirty="0">
                <a:latin typeface="Corbel" pitchFamily="34" charset="0"/>
              </a:rPr>
              <a:t> in de klas.</a:t>
            </a:r>
          </a:p>
          <a:p>
            <a:pPr marL="0" indent="0">
              <a:buNone/>
            </a:pPr>
            <a:r>
              <a:rPr lang="nl-NL" sz="1800" dirty="0">
                <a:latin typeface="Corbel" pitchFamily="34" charset="0"/>
              </a:rPr>
              <a:t>(</a:t>
            </a:r>
            <a:r>
              <a:rPr lang="nl-NL" sz="1800" dirty="0" err="1">
                <a:latin typeface="Corbel" pitchFamily="34" charset="0"/>
              </a:rPr>
              <a:t>Padmos</a:t>
            </a:r>
            <a:r>
              <a:rPr lang="nl-NL" sz="1800" dirty="0">
                <a:latin typeface="Corbel" pitchFamily="34" charset="0"/>
              </a:rPr>
              <a:t>, 2006;Vosniadou, 2013;Karno </a:t>
            </a:r>
            <a:r>
              <a:rPr lang="nl-NL" sz="1800" dirty="0" err="1">
                <a:latin typeface="Corbel" pitchFamily="34" charset="0"/>
              </a:rPr>
              <a:t>and</a:t>
            </a:r>
            <a:r>
              <a:rPr lang="nl-NL" sz="1800" dirty="0">
                <a:latin typeface="Corbel" pitchFamily="34" charset="0"/>
              </a:rPr>
              <a:t> Glassman,2013; </a:t>
            </a:r>
            <a:r>
              <a:rPr lang="nl-NL" sz="1800" dirty="0" err="1">
                <a:latin typeface="Corbel" pitchFamily="34" charset="0"/>
              </a:rPr>
              <a:t>Zhou</a:t>
            </a:r>
            <a:r>
              <a:rPr lang="nl-NL" sz="1800" dirty="0">
                <a:latin typeface="Corbel" pitchFamily="34" charset="0"/>
              </a:rPr>
              <a:t> et .al. 2008; </a:t>
            </a:r>
            <a:r>
              <a:rPr lang="nl-NL" sz="1800" dirty="0" err="1">
                <a:latin typeface="Corbel" pitchFamily="34" charset="0"/>
              </a:rPr>
              <a:t>Keogh</a:t>
            </a:r>
            <a:r>
              <a:rPr lang="nl-NL" sz="1800" dirty="0">
                <a:latin typeface="Corbel" pitchFamily="34" charset="0"/>
              </a:rPr>
              <a:t> </a:t>
            </a:r>
            <a:r>
              <a:rPr lang="nl-NL" sz="1800" dirty="0" err="1">
                <a:latin typeface="Corbel" pitchFamily="34" charset="0"/>
              </a:rPr>
              <a:t>and</a:t>
            </a:r>
            <a:r>
              <a:rPr lang="nl-NL" sz="1800" dirty="0">
                <a:latin typeface="Corbel" pitchFamily="34" charset="0"/>
              </a:rPr>
              <a:t> </a:t>
            </a:r>
            <a:r>
              <a:rPr lang="nl-NL" sz="1800" dirty="0" err="1">
                <a:latin typeface="Corbel" pitchFamily="34" charset="0"/>
              </a:rPr>
              <a:t>Naylor</a:t>
            </a:r>
            <a:r>
              <a:rPr lang="nl-NL" sz="1800" dirty="0">
                <a:latin typeface="Corbel" pitchFamily="34" charset="0"/>
              </a:rPr>
              <a:t> 1999)</a:t>
            </a:r>
          </a:p>
          <a:p>
            <a:pPr marL="0" indent="0">
              <a:buNone/>
            </a:pPr>
            <a:endParaRPr lang="nl-NL" sz="1800" dirty="0">
              <a:latin typeface="Corbel" pitchFamily="34" charset="0"/>
            </a:endParaRPr>
          </a:p>
          <a:p>
            <a:pPr marL="0" indent="0">
              <a:buNone/>
            </a:pPr>
            <a:r>
              <a:rPr lang="nl-NL" sz="1800" dirty="0">
                <a:latin typeface="Corbel" pitchFamily="34" charset="0"/>
              </a:rPr>
              <a:t>Onderwijskundig onderzoek toont dat er meer aangeleerd en geleerd kan worden in minder tijd en op een hoger inzichtelijk niveau als we disciplines integreren </a:t>
            </a:r>
          </a:p>
          <a:p>
            <a:pPr marL="0" indent="0">
              <a:buNone/>
            </a:pPr>
            <a:r>
              <a:rPr lang="nl-NL" sz="1800" dirty="0">
                <a:latin typeface="Corbel" pitchFamily="34" charset="0"/>
              </a:rPr>
              <a:t>(Jacobs, 1989; </a:t>
            </a:r>
            <a:r>
              <a:rPr lang="nl-NL" sz="1800" dirty="0" err="1">
                <a:latin typeface="Corbel" pitchFamily="34" charset="0"/>
              </a:rPr>
              <a:t>Drake</a:t>
            </a:r>
            <a:r>
              <a:rPr lang="nl-NL" sz="1800" dirty="0">
                <a:latin typeface="Corbel" pitchFamily="34" charset="0"/>
              </a:rPr>
              <a:t> </a:t>
            </a:r>
            <a:r>
              <a:rPr lang="nl-NL" sz="1800" dirty="0" err="1">
                <a:latin typeface="Corbel" pitchFamily="34" charset="0"/>
              </a:rPr>
              <a:t>and</a:t>
            </a:r>
            <a:r>
              <a:rPr lang="nl-NL" sz="1800" dirty="0">
                <a:latin typeface="Corbel" pitchFamily="34" charset="0"/>
              </a:rPr>
              <a:t> </a:t>
            </a:r>
            <a:r>
              <a:rPr lang="nl-NL" sz="1800" dirty="0" err="1">
                <a:latin typeface="Corbel" pitchFamily="34" charset="0"/>
              </a:rPr>
              <a:t>Reid</a:t>
            </a:r>
            <a:r>
              <a:rPr lang="nl-NL" sz="1800" dirty="0">
                <a:latin typeface="Corbel" pitchFamily="34" charset="0"/>
              </a:rPr>
              <a:t>, </a:t>
            </a:r>
            <a:r>
              <a:rPr lang="nl-NL" sz="1800" dirty="0" smtClean="0">
                <a:latin typeface="Corbel" pitchFamily="34" charset="0"/>
              </a:rPr>
              <a:t>2010)</a:t>
            </a:r>
            <a:endParaRPr lang="nl-NL" sz="1800" dirty="0">
              <a:latin typeface="Corbel" pitchFamily="34" charset="0"/>
            </a:endParaRPr>
          </a:p>
          <a:p>
            <a:pPr marL="0" indent="0">
              <a:buNone/>
            </a:pPr>
            <a:endParaRPr lang="nl-NL" sz="1800" dirty="0">
              <a:latin typeface="Corbel" pitchFamily="34" charset="0"/>
            </a:endParaRPr>
          </a:p>
        </p:txBody>
      </p:sp>
      <p:graphicFrame>
        <p:nvGraphicFramePr>
          <p:cNvPr id="5" name="Tabel 7"/>
          <p:cNvGraphicFramePr>
            <a:graphicFrameLocks noGrp="1"/>
          </p:cNvGraphicFramePr>
          <p:nvPr>
            <p:extLst>
              <p:ext uri="{D42A27DB-BD31-4B8C-83A1-F6EECF244321}">
                <p14:modId xmlns:p14="http://schemas.microsoft.com/office/powerpoint/2010/main" val="974700784"/>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baseline="0" dirty="0" smtClean="0">
                          <a:solidFill>
                            <a:schemeClr val="bg1">
                              <a:lumMod val="75000"/>
                            </a:schemeClr>
                          </a:solidFill>
                          <a:latin typeface="+mn-lt"/>
                          <a:ea typeface="+mn-ea"/>
                          <a:cs typeface="+mn-cs"/>
                        </a:rPr>
                        <a:t>VBN </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616739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248" y="3366805"/>
            <a:ext cx="1664071" cy="1664071"/>
          </a:xfrm>
          <a:prstGeom prst="rect">
            <a:avLst/>
          </a:prstGeom>
        </p:spPr>
      </p:pic>
      <p:pic>
        <p:nvPicPr>
          <p:cNvPr id="11" name="Afbeelding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0411" y="3726510"/>
            <a:ext cx="3163563" cy="2773451"/>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962" y="2487730"/>
            <a:ext cx="1949086" cy="2312843"/>
          </a:xfrm>
          <a:prstGeom prst="rect">
            <a:avLst/>
          </a:prstGeom>
        </p:spPr>
      </p:pic>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872" y="1281352"/>
            <a:ext cx="1859126" cy="1737217"/>
          </a:xfrm>
          <a:prstGeom prst="rect">
            <a:avLst/>
          </a:prstGeom>
        </p:spPr>
      </p:pic>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193" y="888027"/>
            <a:ext cx="2151710" cy="1962750"/>
          </a:xfrm>
          <a:prstGeom prst="rect">
            <a:avLst/>
          </a:prstGeom>
        </p:spPr>
      </p:pic>
    </p:spTree>
    <p:extLst>
      <p:ext uri="{BB962C8B-B14F-4D97-AF65-F5344CB8AC3E}">
        <p14:creationId xmlns:p14="http://schemas.microsoft.com/office/powerpoint/2010/main" val="215027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BE" dirty="0" smtClean="0">
                <a:latin typeface="Corbel" pitchFamily="34" charset="0"/>
              </a:rPr>
              <a:t>Aanpak</a:t>
            </a:r>
            <a:endParaRPr lang="en-US" dirty="0">
              <a:latin typeface="Corbel" pitchFamily="34" charset="0"/>
            </a:endParaRPr>
          </a:p>
        </p:txBody>
      </p:sp>
      <p:graphicFrame>
        <p:nvGraphicFramePr>
          <p:cNvPr id="4" name="Tijdelijke aanduiding voor inhoud 3"/>
          <p:cNvGraphicFramePr>
            <a:graphicFrameLocks noGrp="1"/>
          </p:cNvGraphicFramePr>
          <p:nvPr>
            <p:ph idx="4294967295"/>
            <p:extLst>
              <p:ext uri="{D42A27DB-BD31-4B8C-83A1-F6EECF244321}">
                <p14:modId xmlns:p14="http://schemas.microsoft.com/office/powerpoint/2010/main" val="2799756500"/>
              </p:ext>
            </p:extLst>
          </p:nvPr>
        </p:nvGraphicFramePr>
        <p:xfrm>
          <a:off x="1342768" y="2230394"/>
          <a:ext cx="61722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el 7"/>
          <p:cNvGraphicFramePr>
            <a:graphicFrameLocks noGrp="1"/>
          </p:cNvGraphicFramePr>
          <p:nvPr>
            <p:extLst>
              <p:ext uri="{D42A27DB-BD31-4B8C-83A1-F6EECF244321}">
                <p14:modId xmlns:p14="http://schemas.microsoft.com/office/powerpoint/2010/main" val="885690062"/>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tx1"/>
                          </a:solidFill>
                          <a:latin typeface="+mn-lt"/>
                          <a:ea typeface="+mn-ea"/>
                          <a:cs typeface="+mn-cs"/>
                        </a:rPr>
                        <a:t>Probleem</a:t>
                      </a:r>
                      <a:endParaRPr lang="en-US" sz="1800" kern="1200" dirty="0">
                        <a:solidFill>
                          <a:schemeClr val="tx1"/>
                        </a:solidFill>
                        <a:latin typeface="+mn-lt"/>
                        <a:ea typeface="+mn-ea"/>
                        <a:cs typeface="+mn-cs"/>
                      </a:endParaRPr>
                    </a:p>
                  </a:txBody>
                  <a:tcPr/>
                </a:tc>
                <a:tc>
                  <a:txBody>
                    <a:bodyPr/>
                    <a:lstStyle/>
                    <a:p>
                      <a:pPr algn="ctr"/>
                      <a:r>
                        <a:rPr lang="nl-BE" dirty="0" smtClean="0">
                          <a:solidFill>
                            <a:srgbClr val="FF0000"/>
                          </a:solidFill>
                        </a:rPr>
                        <a:t>Aanpak</a:t>
                      </a:r>
                      <a:endParaRPr lang="en-US" dirty="0">
                        <a:solidFill>
                          <a:srgbClr val="FF0000"/>
                        </a:solidFill>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069867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9" name="Picture 4" descr="http://upload.wikimedia.org/wikipedia/commons/thumb/3/3c/Ilc_9yr_moll4096.png/1024px-Ilc_9yr_moll409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90688"/>
            <a:ext cx="9111324" cy="4555662"/>
          </a:xfrm>
          <a:prstGeom prst="rect">
            <a:avLst/>
          </a:prstGeom>
          <a:noFill/>
          <a:extLst>
            <a:ext uri="{909E8E84-426E-40DD-AFC4-6F175D3DCCD1}">
              <a14:hiddenFill xmlns:a14="http://schemas.microsoft.com/office/drawing/2010/main">
                <a:solidFill>
                  <a:srgbClr val="FFFFFF"/>
                </a:solidFill>
              </a14:hiddenFill>
            </a:ext>
          </a:extLst>
        </p:spPr>
      </p:pic>
      <p:sp>
        <p:nvSpPr>
          <p:cNvPr id="16" name="Tijdelijke aanduiding voor inhoud 2"/>
          <p:cNvSpPr txBox="1">
            <a:spLocks/>
          </p:cNvSpPr>
          <p:nvPr/>
        </p:nvSpPr>
        <p:spPr>
          <a:xfrm>
            <a:off x="32676" y="2455029"/>
            <a:ext cx="9111324" cy="30269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b="1" dirty="0" smtClean="0"/>
          </a:p>
          <a:p>
            <a:pPr marL="0" indent="0">
              <a:buFont typeface="Arial" panose="020B0604020202020204" pitchFamily="34" charset="0"/>
              <a:buNone/>
            </a:pPr>
            <a:endParaRPr lang="en-GB" sz="2000" b="1" dirty="0"/>
          </a:p>
          <a:p>
            <a:pPr marL="0" indent="0" algn="ctr">
              <a:buFont typeface="Arial" panose="020B0604020202020204" pitchFamily="34" charset="0"/>
              <a:buNone/>
            </a:pPr>
            <a:r>
              <a:rPr lang="en-GB" sz="2400" b="1" dirty="0" smtClean="0">
                <a:solidFill>
                  <a:schemeClr val="bg1"/>
                </a:solidFill>
              </a:rPr>
              <a:t>In het centrum van het </a:t>
            </a:r>
            <a:r>
              <a:rPr lang="en-GB" sz="2400" b="1" dirty="0" err="1" smtClean="0">
                <a:solidFill>
                  <a:schemeClr val="bg1"/>
                </a:solidFill>
              </a:rPr>
              <a:t>heelal</a:t>
            </a:r>
            <a:r>
              <a:rPr lang="en-GB" sz="2400" b="1" dirty="0" smtClean="0">
                <a:solidFill>
                  <a:schemeClr val="bg1"/>
                </a:solidFill>
              </a:rPr>
              <a:t> is </a:t>
            </a:r>
            <a:r>
              <a:rPr lang="en-GB" sz="2400" b="1" dirty="0" err="1" smtClean="0">
                <a:solidFill>
                  <a:schemeClr val="bg1"/>
                </a:solidFill>
              </a:rPr>
              <a:t>er</a:t>
            </a:r>
            <a:r>
              <a:rPr lang="en-GB" sz="2400" b="1" dirty="0" smtClean="0">
                <a:solidFill>
                  <a:schemeClr val="bg1"/>
                </a:solidFill>
              </a:rPr>
              <a:t> </a:t>
            </a:r>
            <a:r>
              <a:rPr lang="en-GB" sz="2400" b="1" dirty="0" err="1" smtClean="0">
                <a:solidFill>
                  <a:schemeClr val="bg1"/>
                </a:solidFill>
              </a:rPr>
              <a:t>een</a:t>
            </a:r>
            <a:r>
              <a:rPr lang="en-GB" sz="2400" b="1" dirty="0" smtClean="0">
                <a:solidFill>
                  <a:schemeClr val="bg1"/>
                </a:solidFill>
              </a:rPr>
              <a:t> big bang </a:t>
            </a:r>
            <a:r>
              <a:rPr lang="en-GB" sz="2400" b="1" dirty="0" err="1" smtClean="0">
                <a:solidFill>
                  <a:schemeClr val="bg1"/>
                </a:solidFill>
              </a:rPr>
              <a:t>geweest</a:t>
            </a:r>
            <a:r>
              <a:rPr lang="en-GB" sz="2400" b="1" dirty="0" smtClean="0">
                <a:solidFill>
                  <a:schemeClr val="bg1"/>
                </a:solidFill>
              </a:rPr>
              <a:t>.</a:t>
            </a:r>
          </a:p>
          <a:p>
            <a:pPr marL="0" indent="0" algn="ctr">
              <a:buFont typeface="Arial" panose="020B0604020202020204" pitchFamily="34" charset="0"/>
              <a:buNone/>
            </a:pPr>
            <a:endParaRPr lang="en-GB" sz="2400" b="1" dirty="0">
              <a:solidFill>
                <a:schemeClr val="bg1"/>
              </a:solidFill>
            </a:endParaRPr>
          </a:p>
          <a:p>
            <a:pPr marL="0" indent="0" algn="ctr">
              <a:buFont typeface="Arial" panose="020B0604020202020204" pitchFamily="34" charset="0"/>
              <a:buNone/>
            </a:pPr>
            <a:r>
              <a:rPr lang="en-GB" sz="2400" b="1" dirty="0" err="1" smtClean="0">
                <a:solidFill>
                  <a:schemeClr val="bg1"/>
                </a:solidFill>
              </a:rPr>
              <a:t>Astronauten</a:t>
            </a:r>
            <a:r>
              <a:rPr lang="en-GB" sz="2400" b="1" dirty="0" smtClean="0">
                <a:solidFill>
                  <a:schemeClr val="bg1"/>
                </a:solidFill>
              </a:rPr>
              <a:t> </a:t>
            </a:r>
            <a:r>
              <a:rPr lang="en-GB" sz="2400" b="1" dirty="0" err="1" smtClean="0">
                <a:solidFill>
                  <a:schemeClr val="bg1"/>
                </a:solidFill>
              </a:rPr>
              <a:t>zijn</a:t>
            </a:r>
            <a:r>
              <a:rPr lang="en-GB" sz="2400" b="1" dirty="0" smtClean="0">
                <a:solidFill>
                  <a:schemeClr val="bg1"/>
                </a:solidFill>
              </a:rPr>
              <a:t> </a:t>
            </a:r>
            <a:r>
              <a:rPr lang="en-GB" sz="2400" b="1" dirty="0" err="1" smtClean="0">
                <a:solidFill>
                  <a:schemeClr val="bg1"/>
                </a:solidFill>
              </a:rPr>
              <a:t>gewichtsloos</a:t>
            </a:r>
            <a:r>
              <a:rPr lang="en-GB" sz="2400" b="1" dirty="0" smtClean="0">
                <a:solidFill>
                  <a:schemeClr val="bg1"/>
                </a:solidFill>
              </a:rPr>
              <a:t> </a:t>
            </a:r>
            <a:r>
              <a:rPr lang="en-GB" sz="2400" b="1" dirty="0" err="1" smtClean="0">
                <a:solidFill>
                  <a:schemeClr val="bg1"/>
                </a:solidFill>
              </a:rPr>
              <a:t>omdat</a:t>
            </a:r>
            <a:r>
              <a:rPr lang="en-GB" sz="2400" b="1" dirty="0" smtClean="0">
                <a:solidFill>
                  <a:schemeClr val="bg1"/>
                </a:solidFill>
              </a:rPr>
              <a:t> de </a:t>
            </a:r>
            <a:r>
              <a:rPr lang="en-GB" sz="2400" b="1" dirty="0" err="1" smtClean="0">
                <a:solidFill>
                  <a:schemeClr val="bg1"/>
                </a:solidFill>
              </a:rPr>
              <a:t>zwaartekracht</a:t>
            </a:r>
            <a:r>
              <a:rPr lang="en-GB" sz="2400" b="1" dirty="0" smtClean="0">
                <a:solidFill>
                  <a:schemeClr val="bg1"/>
                </a:solidFill>
              </a:rPr>
              <a:t> </a:t>
            </a:r>
            <a:r>
              <a:rPr lang="en-GB" sz="2400" b="1" dirty="0" err="1" smtClean="0">
                <a:solidFill>
                  <a:schemeClr val="bg1"/>
                </a:solidFill>
              </a:rPr>
              <a:t>wegvalt</a:t>
            </a:r>
            <a:r>
              <a:rPr lang="en-GB" sz="2400" b="1" dirty="0" smtClean="0">
                <a:solidFill>
                  <a:schemeClr val="bg1"/>
                </a:solidFill>
              </a:rPr>
              <a:t>.</a:t>
            </a:r>
          </a:p>
        </p:txBody>
      </p:sp>
      <p:graphicFrame>
        <p:nvGraphicFramePr>
          <p:cNvPr id="8"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1473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11" name="Picture 10" descr="http://www.astroblogs.nl/wp-content/uploads/2013/09/2013RZ53.jpg"/>
          <p:cNvPicPr>
            <a:picLocks noChangeAspect="1" noChangeArrowheads="1"/>
          </p:cNvPicPr>
          <p:nvPr/>
        </p:nvPicPr>
        <p:blipFill rotWithShape="1">
          <a:blip r:embed="rId3">
            <a:extLst>
              <a:ext uri="{28A0092B-C50C-407E-A947-70E740481C1C}">
                <a14:useLocalDpi xmlns:a14="http://schemas.microsoft.com/office/drawing/2010/main" val="0"/>
              </a:ext>
            </a:extLst>
          </a:blip>
          <a:srcRect t="6798" r="6271" b="9334"/>
          <a:stretch/>
        </p:blipFill>
        <p:spPr bwMode="auto">
          <a:xfrm>
            <a:off x="-1" y="1927171"/>
            <a:ext cx="9173303" cy="4363271"/>
          </a:xfrm>
          <a:prstGeom prst="rect">
            <a:avLst/>
          </a:prstGeom>
          <a:noFill/>
          <a:extLst>
            <a:ext uri="{909E8E84-426E-40DD-AFC4-6F175D3DCCD1}">
              <a14:hiddenFill xmlns:a14="http://schemas.microsoft.com/office/drawing/2010/main">
                <a:solidFill>
                  <a:srgbClr val="FFFFFF"/>
                </a:solidFill>
              </a14:hiddenFill>
            </a:ext>
          </a:extLst>
        </p:spPr>
      </p:pic>
      <p:sp>
        <p:nvSpPr>
          <p:cNvPr id="16" name="Tijdelijke aanduiding voor inhoud 2"/>
          <p:cNvSpPr txBox="1">
            <a:spLocks/>
          </p:cNvSpPr>
          <p:nvPr/>
        </p:nvSpPr>
        <p:spPr>
          <a:xfrm>
            <a:off x="0" y="2443655"/>
            <a:ext cx="9173302" cy="614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smtClean="0">
                <a:solidFill>
                  <a:schemeClr val="bg1"/>
                </a:solidFill>
              </a:rPr>
              <a:t>De </a:t>
            </a:r>
            <a:r>
              <a:rPr lang="en-GB" sz="2400" b="1" dirty="0" err="1" smtClean="0">
                <a:solidFill>
                  <a:schemeClr val="bg1"/>
                </a:solidFill>
              </a:rPr>
              <a:t>zon</a:t>
            </a:r>
            <a:r>
              <a:rPr lang="en-GB" sz="2400" b="1" dirty="0" smtClean="0">
                <a:solidFill>
                  <a:schemeClr val="bg1"/>
                </a:solidFill>
              </a:rPr>
              <a:t> </a:t>
            </a:r>
            <a:r>
              <a:rPr lang="en-GB" sz="2400" b="1" dirty="0" err="1" smtClean="0">
                <a:solidFill>
                  <a:schemeClr val="bg1"/>
                </a:solidFill>
              </a:rPr>
              <a:t>draait</a:t>
            </a:r>
            <a:r>
              <a:rPr lang="en-GB" sz="2400" b="1" dirty="0" smtClean="0">
                <a:solidFill>
                  <a:schemeClr val="bg1"/>
                </a:solidFill>
              </a:rPr>
              <a:t> </a:t>
            </a:r>
            <a:r>
              <a:rPr lang="en-GB" sz="2400" b="1" dirty="0" err="1" smtClean="0">
                <a:solidFill>
                  <a:schemeClr val="bg1"/>
                </a:solidFill>
              </a:rPr>
              <a:t>rond</a:t>
            </a:r>
            <a:r>
              <a:rPr lang="en-GB" sz="2400" b="1" dirty="0" smtClean="0">
                <a:solidFill>
                  <a:schemeClr val="bg1"/>
                </a:solidFill>
              </a:rPr>
              <a:t> de </a:t>
            </a:r>
            <a:r>
              <a:rPr lang="en-GB" sz="2400" b="1" dirty="0" err="1" smtClean="0">
                <a:solidFill>
                  <a:schemeClr val="bg1"/>
                </a:solidFill>
              </a:rPr>
              <a:t>aarde</a:t>
            </a:r>
            <a:r>
              <a:rPr lang="en-GB" sz="2400" b="1" dirty="0" smtClean="0">
                <a:solidFill>
                  <a:schemeClr val="bg1"/>
                </a:solidFill>
              </a:rPr>
              <a:t>.</a:t>
            </a:r>
          </a:p>
        </p:txBody>
      </p:sp>
      <p:graphicFrame>
        <p:nvGraphicFramePr>
          <p:cNvPr id="8"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2220560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365125"/>
            <a:ext cx="7886700" cy="1325563"/>
          </a:xfrm>
        </p:spPr>
        <p:txBody>
          <a:bodyPr>
            <a:normAutofit/>
          </a:bodyPr>
          <a:lstStyle/>
          <a:p>
            <a:pPr algn="ctr"/>
            <a:r>
              <a:rPr lang="nl-NL" dirty="0" smtClean="0">
                <a:latin typeface="Corbel" pitchFamily="34" charset="0"/>
              </a:rPr>
              <a:t>Historische </a:t>
            </a:r>
            <a:r>
              <a:rPr lang="nl-NL" dirty="0" err="1" smtClean="0">
                <a:latin typeface="Corbel" pitchFamily="34" charset="0"/>
              </a:rPr>
              <a:t>preconcepten</a:t>
            </a:r>
            <a:endParaRPr lang="nl-NL" dirty="0">
              <a:latin typeface="Corbel" pitchFamily="34" charset="0"/>
            </a:endParaRPr>
          </a:p>
        </p:txBody>
      </p:sp>
      <p:pic>
        <p:nvPicPr>
          <p:cNvPr id="10" name="Picture 8" descr="https://upload.wikimedia.org/wikipedia/commons/9/9e/Mollweide_projection_S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15646"/>
            <a:ext cx="9144000" cy="4603104"/>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p:cNvSpPr/>
          <p:nvPr/>
        </p:nvSpPr>
        <p:spPr>
          <a:xfrm>
            <a:off x="-2" y="3787131"/>
            <a:ext cx="9144002" cy="830997"/>
          </a:xfrm>
          <a:prstGeom prst="rect">
            <a:avLst/>
          </a:prstGeom>
        </p:spPr>
        <p:txBody>
          <a:bodyPr wrap="square">
            <a:spAutoFit/>
          </a:bodyPr>
          <a:lstStyle/>
          <a:p>
            <a:pPr algn="ctr"/>
            <a:r>
              <a:rPr lang="en-US" sz="2400" b="1" dirty="0" smtClean="0">
                <a:solidFill>
                  <a:schemeClr val="bg1"/>
                </a:solidFill>
              </a:rPr>
              <a:t>Op het </a:t>
            </a:r>
            <a:r>
              <a:rPr lang="en-US" sz="2400" b="1" dirty="0" err="1" smtClean="0">
                <a:solidFill>
                  <a:schemeClr val="bg1"/>
                </a:solidFill>
              </a:rPr>
              <a:t>noordelijk</a:t>
            </a:r>
            <a:r>
              <a:rPr lang="en-US" sz="2400" b="1" dirty="0" smtClean="0">
                <a:solidFill>
                  <a:schemeClr val="bg1"/>
                </a:solidFill>
              </a:rPr>
              <a:t> </a:t>
            </a:r>
            <a:r>
              <a:rPr lang="en-US" sz="2400" b="1" dirty="0" err="1" smtClean="0">
                <a:solidFill>
                  <a:schemeClr val="bg1"/>
                </a:solidFill>
              </a:rPr>
              <a:t>halfrond</a:t>
            </a:r>
            <a:r>
              <a:rPr lang="en-US" sz="2400" b="1" dirty="0" smtClean="0">
                <a:solidFill>
                  <a:schemeClr val="bg1"/>
                </a:solidFill>
              </a:rPr>
              <a:t> </a:t>
            </a:r>
            <a:r>
              <a:rPr lang="en-US" sz="2400" b="1" dirty="0" err="1" smtClean="0">
                <a:solidFill>
                  <a:schemeClr val="bg1"/>
                </a:solidFill>
              </a:rPr>
              <a:t>staat</a:t>
            </a:r>
            <a:r>
              <a:rPr lang="en-US" sz="2400" b="1" dirty="0" smtClean="0">
                <a:solidFill>
                  <a:schemeClr val="bg1"/>
                </a:solidFill>
              </a:rPr>
              <a:t> de </a:t>
            </a:r>
            <a:r>
              <a:rPr lang="en-US" sz="2400" b="1" dirty="0" err="1" smtClean="0">
                <a:solidFill>
                  <a:schemeClr val="bg1"/>
                </a:solidFill>
              </a:rPr>
              <a:t>aarde</a:t>
            </a:r>
            <a:r>
              <a:rPr lang="en-US" sz="2400" b="1" dirty="0" smtClean="0">
                <a:solidFill>
                  <a:schemeClr val="bg1"/>
                </a:solidFill>
              </a:rPr>
              <a:t> in de </a:t>
            </a:r>
            <a:r>
              <a:rPr lang="en-US" sz="2400" b="1" dirty="0" err="1" smtClean="0">
                <a:solidFill>
                  <a:schemeClr val="bg1"/>
                </a:solidFill>
              </a:rPr>
              <a:t>zomer</a:t>
            </a:r>
            <a:r>
              <a:rPr lang="en-US" sz="2400" b="1" dirty="0" smtClean="0">
                <a:solidFill>
                  <a:schemeClr val="bg1"/>
                </a:solidFill>
              </a:rPr>
              <a:t> </a:t>
            </a:r>
            <a:r>
              <a:rPr lang="en-US" sz="2400" b="1" dirty="0" err="1" smtClean="0">
                <a:solidFill>
                  <a:schemeClr val="bg1"/>
                </a:solidFill>
              </a:rPr>
              <a:t>dichter</a:t>
            </a:r>
            <a:r>
              <a:rPr lang="en-US" sz="2400" b="1" dirty="0" smtClean="0">
                <a:solidFill>
                  <a:schemeClr val="bg1"/>
                </a:solidFill>
              </a:rPr>
              <a:t> </a:t>
            </a:r>
            <a:r>
              <a:rPr lang="en-US" sz="2400" b="1" dirty="0" err="1" smtClean="0">
                <a:solidFill>
                  <a:schemeClr val="bg1"/>
                </a:solidFill>
              </a:rPr>
              <a:t>bij</a:t>
            </a:r>
            <a:r>
              <a:rPr lang="en-US" sz="2400" b="1" dirty="0" smtClean="0">
                <a:solidFill>
                  <a:schemeClr val="bg1"/>
                </a:solidFill>
              </a:rPr>
              <a:t> de </a:t>
            </a:r>
            <a:r>
              <a:rPr lang="en-US" sz="2400" b="1" dirty="0" err="1" smtClean="0">
                <a:solidFill>
                  <a:schemeClr val="bg1"/>
                </a:solidFill>
              </a:rPr>
              <a:t>zon</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in de winter.</a:t>
            </a:r>
            <a:endParaRPr lang="en-US" sz="2400" b="1" dirty="0">
              <a:solidFill>
                <a:schemeClr val="bg1"/>
              </a:solidFill>
            </a:endParaRPr>
          </a:p>
        </p:txBody>
      </p:sp>
      <p:graphicFrame>
        <p:nvGraphicFramePr>
          <p:cNvPr id="6" name="Tabel 7"/>
          <p:cNvGraphicFramePr>
            <a:graphicFrameLocks noGrp="1"/>
          </p:cNvGraphicFramePr>
          <p:nvPr>
            <p:extLst>
              <p:ext uri="{D42A27DB-BD31-4B8C-83A1-F6EECF244321}">
                <p14:modId xmlns:p14="http://schemas.microsoft.com/office/powerpoint/2010/main" val="4215262058"/>
              </p:ext>
            </p:extLst>
          </p:nvPr>
        </p:nvGraphicFramePr>
        <p:xfrm>
          <a:off x="1619672" y="0"/>
          <a:ext cx="6096000" cy="370840"/>
        </p:xfrm>
        <a:graphic>
          <a:graphicData uri="http://schemas.openxmlformats.org/drawingml/2006/table">
            <a:tbl>
              <a:tblPr firstRow="1" bandRow="1">
                <a:tableStyleId>{2D5ABB26-0587-4C30-8999-92F81FD0307C}</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nl-BE" sz="1800" kern="1200" dirty="0" smtClean="0">
                          <a:solidFill>
                            <a:schemeClr val="bg1">
                              <a:lumMod val="75000"/>
                            </a:schemeClr>
                          </a:solidFill>
                          <a:latin typeface="+mn-lt"/>
                          <a:ea typeface="+mn-ea"/>
                          <a:cs typeface="+mn-cs"/>
                        </a:rPr>
                        <a:t>Probleem</a:t>
                      </a:r>
                      <a:endParaRPr lang="en-US" sz="1800" kern="1200" dirty="0">
                        <a:solidFill>
                          <a:schemeClr val="bg1">
                            <a:lumMod val="75000"/>
                          </a:schemeClr>
                        </a:solidFill>
                        <a:latin typeface="+mn-lt"/>
                        <a:ea typeface="+mn-ea"/>
                        <a:cs typeface="+mn-cs"/>
                      </a:endParaRPr>
                    </a:p>
                  </a:txBody>
                  <a:tcPr/>
                </a:tc>
                <a:tc>
                  <a:txBody>
                    <a:bodyPr/>
                    <a:lstStyle/>
                    <a:p>
                      <a:pPr algn="ctr"/>
                      <a:r>
                        <a:rPr lang="nl-BE" sz="1800" kern="1200" dirty="0" smtClean="0">
                          <a:solidFill>
                            <a:srgbClr val="FF5B5B"/>
                          </a:solidFill>
                          <a:latin typeface="+mn-lt"/>
                          <a:ea typeface="+mn-ea"/>
                          <a:cs typeface="+mn-cs"/>
                        </a:rPr>
                        <a:t>Aanpak</a:t>
                      </a:r>
                      <a:endParaRPr lang="en-US" sz="1800" kern="1200" dirty="0">
                        <a:solidFill>
                          <a:srgbClr val="FF5B5B"/>
                        </a:solidFill>
                        <a:latin typeface="+mn-lt"/>
                        <a:ea typeface="+mn-ea"/>
                        <a:cs typeface="+mn-cs"/>
                      </a:endParaRPr>
                    </a:p>
                  </a:txBody>
                  <a:tcPr/>
                </a:tc>
                <a:tc>
                  <a:txBody>
                    <a:bodyPr/>
                    <a:lstStyle/>
                    <a:p>
                      <a:pPr algn="ctr"/>
                      <a:r>
                        <a:rPr lang="nl-BE" sz="1800" kern="1200" dirty="0" smtClean="0">
                          <a:solidFill>
                            <a:schemeClr val="bg1">
                              <a:lumMod val="75000"/>
                            </a:schemeClr>
                          </a:solidFill>
                          <a:latin typeface="+mn-lt"/>
                          <a:ea typeface="+mn-ea"/>
                          <a:cs typeface="+mn-cs"/>
                        </a:rPr>
                        <a:t>VBN</a:t>
                      </a:r>
                      <a:endParaRPr lang="en-US" sz="1800" kern="1200" dirty="0">
                        <a:solidFill>
                          <a:schemeClr val="bg1">
                            <a:lumMod val="75000"/>
                          </a:schemeClr>
                        </a:solidFill>
                        <a:latin typeface="+mn-lt"/>
                        <a:ea typeface="+mn-ea"/>
                        <a:cs typeface="+mn-cs"/>
                      </a:endParaRPr>
                    </a:p>
                  </a:txBody>
                  <a:tcPr/>
                </a:tc>
                <a:tc>
                  <a:txBody>
                    <a:bodyPr/>
                    <a:lstStyle/>
                    <a:p>
                      <a:pPr algn="ctr"/>
                      <a:r>
                        <a:rPr lang="nl-BE" dirty="0" smtClean="0">
                          <a:solidFill>
                            <a:schemeClr val="bg1">
                              <a:lumMod val="75000"/>
                            </a:schemeClr>
                          </a:solidFill>
                        </a:rPr>
                        <a:t>Opmerkingen</a:t>
                      </a:r>
                      <a:endParaRPr lang="en-US" dirty="0">
                        <a:solidFill>
                          <a:schemeClr val="bg1">
                            <a:lumMod val="75000"/>
                          </a:schemeClr>
                        </a:solidFill>
                      </a:endParaRPr>
                    </a:p>
                  </a:txBody>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661542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8761</TotalTime>
  <Words>4770</Words>
  <Application>Microsoft Office PowerPoint</Application>
  <PresentationFormat>Diavoorstelling (4:3)</PresentationFormat>
  <Paragraphs>573</Paragraphs>
  <Slides>39</Slides>
  <Notes>23</Notes>
  <HiddenSlides>0</HiddenSlides>
  <MMClips>1</MMClips>
  <ScaleCrop>false</ScaleCrop>
  <HeadingPairs>
    <vt:vector size="4" baseType="variant">
      <vt:variant>
        <vt:lpstr>Thema</vt:lpstr>
      </vt:variant>
      <vt:variant>
        <vt:i4>1</vt:i4>
      </vt:variant>
      <vt:variant>
        <vt:lpstr>Diatitels</vt:lpstr>
      </vt:variant>
      <vt:variant>
        <vt:i4>39</vt:i4>
      </vt:variant>
    </vt:vector>
  </HeadingPairs>
  <TitlesOfParts>
    <vt:vector size="40" baseType="lpstr">
      <vt:lpstr>Office Theme</vt:lpstr>
      <vt:lpstr>Woudschotenconferentie didactiek Natuurkunde </vt:lpstr>
      <vt:lpstr>PowerPoint-presentatie</vt:lpstr>
      <vt:lpstr>Theoretisch kader</vt:lpstr>
      <vt:lpstr>PowerPoint-presentatie</vt:lpstr>
      <vt:lpstr>PowerPoint-presentatie</vt:lpstr>
      <vt:lpstr>Aanpak</vt:lpstr>
      <vt:lpstr>Historische preconcepten</vt:lpstr>
      <vt:lpstr>Historische preconcepten</vt:lpstr>
      <vt:lpstr>Historische preconcepten</vt:lpstr>
      <vt:lpstr>Historische preconcepten</vt:lpstr>
      <vt:lpstr>Historische preconcepten</vt:lpstr>
      <vt:lpstr>Historische preconcepten</vt:lpstr>
      <vt:lpstr>Historische preconcepten</vt:lpstr>
      <vt:lpstr>Desing based research</vt:lpstr>
      <vt:lpstr>Natuurverschijnselen verklaren</vt:lpstr>
      <vt:lpstr>Natuurverschijnselen verklaren Een metafoor</vt:lpstr>
      <vt:lpstr>Natuurverschijnselen verklaren De ‘klassieke’ aanpak</vt:lpstr>
      <vt:lpstr>Natuurverschijnselen verklaren De ‘IF’ aanpak</vt:lpstr>
      <vt:lpstr>Aanpak</vt:lpstr>
      <vt:lpstr>Dialogisch: coach en tolk</vt:lpstr>
      <vt:lpstr>Onderzoeksvragen</vt:lpstr>
      <vt:lpstr>Wakker maken</vt:lpstr>
      <vt:lpstr>PowerPoint-presentatie</vt:lpstr>
      <vt:lpstr>Wakker maken </vt:lpstr>
      <vt:lpstr>Preconcepten,  waar vind je ze? </vt:lpstr>
      <vt:lpstr>Preconcepten </vt:lpstr>
      <vt:lpstr>Identiceren</vt:lpstr>
      <vt:lpstr>Schudden </vt:lpstr>
      <vt:lpstr>Schudden </vt:lpstr>
      <vt:lpstr>Introduceren</vt:lpstr>
      <vt:lpstr>Introduceren</vt:lpstr>
      <vt:lpstr>Vastzetten</vt:lpstr>
      <vt:lpstr>Vastzetten</vt:lpstr>
      <vt:lpstr>Aanpak</vt:lpstr>
      <vt:lpstr>Gebruiken</vt:lpstr>
      <vt:lpstr>PowerPoint-presentatie</vt:lpstr>
      <vt:lpstr>Gebruiken</vt:lpstr>
      <vt:lpstr>RC2</vt:lpstr>
      <vt:lpstr>dankuwel kjéle boha muchos gracias thank you</vt:lpstr>
    </vt:vector>
  </TitlesOfParts>
  <Company>ODISEE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Sermeus</dc:creator>
  <cp:lastModifiedBy>Christel Balck</cp:lastModifiedBy>
  <cp:revision>110</cp:revision>
  <cp:lastPrinted>2016-12-14T09:51:57Z</cp:lastPrinted>
  <dcterms:created xsi:type="dcterms:W3CDTF">2016-05-30T07:58:43Z</dcterms:created>
  <dcterms:modified xsi:type="dcterms:W3CDTF">2016-12-16T20:53:49Z</dcterms:modified>
</cp:coreProperties>
</file>